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3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4.xml" ContentType="application/vnd.openxmlformats-officedocument.presentationml.notesSlid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notesSlides/notesSlide5.xml" ContentType="application/vnd.openxmlformats-officedocument.presentationml.notesSlide+xml"/>
  <Override PartName="/ppt/charts/chart15.xml" ContentType="application/vnd.openxmlformats-officedocument.drawingml.chart+xml"/>
  <Override PartName="/ppt/notesSlides/notesSlide6.xml" ContentType="application/vnd.openxmlformats-officedocument.presentationml.notesSlide+xml"/>
  <Override PartName="/ppt/charts/chart16.xml" ContentType="application/vnd.openxmlformats-officedocument.drawingml.chart+xml"/>
  <Override PartName="/ppt/notesSlides/notesSlide7.xml" ContentType="application/vnd.openxmlformats-officedocument.presentationml.notesSl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notesSlides/notesSlide8.xml" ContentType="application/vnd.openxmlformats-officedocument.presentationml.notesSlide+xml"/>
  <Override PartName="/ppt/charts/chart19.xml" ContentType="application/vnd.openxmlformats-officedocument.drawingml.chart+xml"/>
  <Override PartName="/ppt/notesSlides/notesSlide9.xml" ContentType="application/vnd.openxmlformats-officedocument.presentationml.notesSlide+xml"/>
  <Override PartName="/ppt/charts/chart20.xml" ContentType="application/vnd.openxmlformats-officedocument.drawingml.chart+xml"/>
  <Override PartName="/ppt/notesSlides/notesSlide10.xml" ContentType="application/vnd.openxmlformats-officedocument.presentationml.notesSlide+xml"/>
  <Override PartName="/ppt/charts/chart21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22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0" r:id="rId2"/>
    <p:sldId id="262" r:id="rId3"/>
    <p:sldId id="270" r:id="rId4"/>
    <p:sldId id="420" r:id="rId5"/>
    <p:sldId id="387" r:id="rId6"/>
    <p:sldId id="311" r:id="rId7"/>
    <p:sldId id="337" r:id="rId8"/>
    <p:sldId id="276" r:id="rId9"/>
    <p:sldId id="393" r:id="rId10"/>
    <p:sldId id="357" r:id="rId11"/>
    <p:sldId id="342" r:id="rId12"/>
    <p:sldId id="394" r:id="rId13"/>
    <p:sldId id="422" r:id="rId14"/>
    <p:sldId id="384" r:id="rId15"/>
    <p:sldId id="406" r:id="rId16"/>
    <p:sldId id="417" r:id="rId17"/>
    <p:sldId id="367" r:id="rId18"/>
    <p:sldId id="382" r:id="rId19"/>
    <p:sldId id="404" r:id="rId20"/>
    <p:sldId id="408" r:id="rId21"/>
    <p:sldId id="361" r:id="rId22"/>
    <p:sldId id="362" r:id="rId23"/>
    <p:sldId id="409" r:id="rId24"/>
    <p:sldId id="411" r:id="rId25"/>
    <p:sldId id="423" r:id="rId26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2260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4387"/>
    <a:srgbClr val="3D655B"/>
    <a:srgbClr val="416B60"/>
    <a:srgbClr val="4A7A6D"/>
    <a:srgbClr val="A7C9C0"/>
    <a:srgbClr val="34564D"/>
    <a:srgbClr val="52887A"/>
    <a:srgbClr val="5F9B8B"/>
    <a:srgbClr val="83B3A6"/>
    <a:srgbClr val="AECE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2520" autoAdjust="0"/>
  </p:normalViewPr>
  <p:slideViewPr>
    <p:cSldViewPr snapToGrid="0">
      <p:cViewPr varScale="1">
        <p:scale>
          <a:sx n="108" d="100"/>
          <a:sy n="108" d="100"/>
        </p:scale>
        <p:origin x="660" y="96"/>
      </p:cViewPr>
      <p:guideLst>
        <p:guide orient="horz" pos="2160"/>
        <p:guide orient="horz" pos="22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noFill/>
            <a:ln w="12700">
              <a:solidFill>
                <a:schemeClr val="bg1">
                  <a:lumMod val="95000"/>
                </a:schemeClr>
              </a:solidFill>
            </a:ln>
          </c:spPr>
          <c:explosion val="5"/>
          <c:dPt>
            <c:idx val="0"/>
            <c:bubble3D val="0"/>
            <c:spPr>
              <a:solidFill>
                <a:srgbClr val="34564D"/>
              </a:solidFill>
              <a:ln w="1270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B5D-43C7-BD04-42EB7B4BC708}"/>
              </c:ext>
            </c:extLst>
          </c:dPt>
          <c:dPt>
            <c:idx val="1"/>
            <c:bubble3D val="0"/>
            <c:spPr>
              <a:solidFill>
                <a:srgbClr val="34564D"/>
              </a:solidFill>
              <a:ln w="1270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B5D-43C7-BD04-42EB7B4BC708}"/>
              </c:ext>
            </c:extLst>
          </c:dPt>
          <c:dPt>
            <c:idx val="2"/>
            <c:bubble3D val="0"/>
            <c:spPr>
              <a:solidFill>
                <a:srgbClr val="1D3971"/>
              </a:solidFill>
              <a:ln w="12700">
                <a:solidFill>
                  <a:schemeClr val="bg1">
                    <a:lumMod val="95000"/>
                  </a:schemeClr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34564D"/>
              </a:solidFill>
              <a:ln w="12700">
                <a:solidFill>
                  <a:schemeClr val="bg1">
                    <a:lumMod val="95000"/>
                  </a:schemeClr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34564D"/>
              </a:solidFill>
              <a:ln w="12700">
                <a:solidFill>
                  <a:schemeClr val="bg1">
                    <a:lumMod val="95000"/>
                  </a:schemeClr>
                </a:solidFill>
              </a:ln>
              <a:effectLst/>
            </c:spPr>
          </c:dPt>
          <c:dPt>
            <c:idx val="5"/>
            <c:bubble3D val="0"/>
            <c:spPr>
              <a:solidFill>
                <a:srgbClr val="34564D"/>
              </a:solidFill>
              <a:ln w="12700">
                <a:solidFill>
                  <a:schemeClr val="bg1">
                    <a:lumMod val="95000"/>
                  </a:schemeClr>
                </a:solidFill>
              </a:ln>
              <a:effectLst/>
            </c:spPr>
          </c:dPt>
          <c:dPt>
            <c:idx val="6"/>
            <c:bubble3D val="0"/>
            <c:spPr>
              <a:solidFill>
                <a:srgbClr val="1D3971"/>
              </a:solidFill>
              <a:ln w="12700">
                <a:solidFill>
                  <a:schemeClr val="bg1">
                    <a:lumMod val="95000"/>
                  </a:schemeClr>
                </a:solidFill>
              </a:ln>
              <a:effectLst/>
            </c:spPr>
          </c:dPt>
          <c:dPt>
            <c:idx val="7"/>
            <c:bubble3D val="0"/>
            <c:spPr>
              <a:solidFill>
                <a:srgbClr val="34564D"/>
              </a:solidFill>
              <a:ln w="12700">
                <a:solidFill>
                  <a:schemeClr val="bg1">
                    <a:lumMod val="95000"/>
                  </a:schemeClr>
                </a:solidFill>
              </a:ln>
              <a:effectLst/>
            </c:spPr>
          </c:dPt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12.5</c:v>
                </c:pt>
                <c:pt idx="1">
                  <c:v>12.5</c:v>
                </c:pt>
                <c:pt idx="2">
                  <c:v>12.5</c:v>
                </c:pt>
                <c:pt idx="3">
                  <c:v>12.5</c:v>
                </c:pt>
                <c:pt idx="4">
                  <c:v>12.5</c:v>
                </c:pt>
                <c:pt idx="5">
                  <c:v>12.5</c:v>
                </c:pt>
                <c:pt idx="6">
                  <c:v>12.5</c:v>
                </c:pt>
                <c:pt idx="7">
                  <c:v>12.5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B5D-43C7-BD04-42EB7B4BC7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47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A8BEEA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4484414075388153E-3"/>
                  <c:y val="2.2035833575138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1800" b="1" i="0" u="none" strike="noStrike" kern="1200" baseline="0">
                      <a:solidFill>
                        <a:srgbClr val="214387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494124097654896"/>
                      <c:h val="0.11765237865759268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5.6047047242277609E-17"/>
                  <c:y val="2.01761200526803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214387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2"/>
              <c:layout>
                <c:manualLayout>
                  <c:x val="2.0707466933239361E-3"/>
                  <c:y val="-1.260997460619246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214387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136-4382-AE01-0DEA916A8AF2}"/>
                </c:ext>
                <c:ext xmlns:c15="http://schemas.microsoft.com/office/drawing/2012/chart" uri="{CE6537A1-D6FC-4f65-9D91-7224C49458BB}">
                  <c15:layout>
                    <c:manualLayout>
                      <c:w val="0.28330845890905582"/>
                      <c:h val="0.1363075635031463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214387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6733.6</c:v>
                </c:pt>
                <c:pt idx="1">
                  <c:v>8695.5</c:v>
                </c:pt>
                <c:pt idx="2">
                  <c:v>10777.2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136-4382-AE01-0DEA916A8A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"/>
        <c:overlap val="12"/>
        <c:axId val="567214336"/>
        <c:axId val="567204928"/>
      </c:barChart>
      <c:catAx>
        <c:axId val="567214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 algn="ctr">
              <a:defRPr lang="ru-RU" sz="1200" b="1" i="1" u="none" strike="noStrike" kern="1200" baseline="0">
                <a:solidFill>
                  <a:srgbClr val="43434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67204928"/>
        <c:crosses val="autoZero"/>
        <c:auto val="1"/>
        <c:lblAlgn val="ctr"/>
        <c:lblOffset val="100"/>
        <c:noMultiLvlLbl val="0"/>
      </c:catAx>
      <c:valAx>
        <c:axId val="567204928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extTo"/>
        <c:crossAx val="56721433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txPr>
        <a:bodyPr/>
        <a:lstStyle/>
        <a:p>
          <a:pPr>
            <a:defRPr lang="ru-RU" sz="1400" b="0" i="0" u="none" strike="noStrike" kern="1200" baseline="0">
              <a:solidFill>
                <a:srgbClr val="19346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564559576050428E-3"/>
                  <c:y val="1.61709061958010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1800" b="1" i="0" u="none" strike="noStrike" kern="1200" baseline="0">
                      <a:solidFill>
                        <a:srgbClr val="214387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494118608473403"/>
                      <c:h val="0.15607218618868013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4.0487152729122679E-3"/>
                  <c:y val="1.72766999110161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214387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6315255548346328"/>
                      <c:h val="0.15390840478499496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3.8939224329337416E-3"/>
                  <c:y val="3.156838691225188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214387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330857069188159"/>
                      <c:h val="0.1516013441712558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214387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2270.1</c:v>
                </c:pt>
                <c:pt idx="1">
                  <c:v>3245.4</c:v>
                </c:pt>
                <c:pt idx="2">
                  <c:v>3554.7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136-4382-AE01-0DEA916A8A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"/>
        <c:overlap val="12"/>
        <c:axId val="567205320"/>
        <c:axId val="567209632"/>
      </c:barChart>
      <c:catAx>
        <c:axId val="567205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 algn="ctr">
              <a:defRPr lang="ru-RU" sz="1200" b="1" i="1" u="none" strike="noStrike" kern="1200" baseline="0">
                <a:solidFill>
                  <a:srgbClr val="43434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67209632"/>
        <c:crosses val="autoZero"/>
        <c:auto val="1"/>
        <c:lblAlgn val="ctr"/>
        <c:lblOffset val="100"/>
        <c:noMultiLvlLbl val="0"/>
      </c:catAx>
      <c:valAx>
        <c:axId val="567209632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extTo"/>
        <c:crossAx val="56720532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txPr>
        <a:bodyPr/>
        <a:lstStyle/>
        <a:p>
          <a:pPr>
            <a:defRPr lang="ru-RU" sz="1400" b="0" i="0" u="none" strike="noStrike" kern="1200" baseline="0">
              <a:solidFill>
                <a:srgbClr val="19346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5"/>
          <c:dPt>
            <c:idx val="0"/>
            <c:bubble3D val="0"/>
            <c:spPr>
              <a:solidFill>
                <a:srgbClr val="A8BEEA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B5D-43C7-BD04-42EB7B4BC708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B5D-43C7-BD04-42EB7B4BC708}"/>
              </c:ext>
            </c:extLst>
          </c:dPt>
          <c:cat>
            <c:strRef>
              <c:f>Sheet1!$A$2:$A$3</c:f>
              <c:strCache>
                <c:ptCount val="2"/>
                <c:pt idx="0">
                  <c:v>НДФЛ, земельный налог</c:v>
                </c:pt>
                <c:pt idx="1">
                  <c:v>Иные доходы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8845.4</c:v>
                </c:pt>
                <c:pt idx="1">
                  <c:v>1931.8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B5D-43C7-BD04-42EB7B4BC7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25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5"/>
          <c:dPt>
            <c:idx val="0"/>
            <c:bubble3D val="0"/>
            <c:spPr>
              <a:solidFill>
                <a:srgbClr val="A8BEEA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B5D-43C7-BD04-42EB7B4BC708}"/>
              </c:ext>
            </c:extLst>
          </c:dPt>
          <c:dPt>
            <c:idx val="1"/>
            <c:bubble3D val="0"/>
            <c:spPr>
              <a:solidFill>
                <a:srgbClr val="3F70D1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B5D-43C7-BD04-42EB7B4BC708}"/>
              </c:ext>
            </c:extLst>
          </c:dPt>
          <c:cat>
            <c:strRef>
              <c:f>Sheet1!$A$2:$A$3</c:f>
              <c:strCache>
                <c:ptCount val="2"/>
                <c:pt idx="0">
                  <c:v>НДФЛ, земельный налог</c:v>
                </c:pt>
                <c:pt idx="1">
                  <c:v>Иные доходы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8845.4</c:v>
                </c:pt>
                <c:pt idx="1">
                  <c:v>1931.8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B5D-43C7-BD04-42EB7B4BC7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25"/>
        <c:holeSize val="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Иные</c:v>
                </c:pt>
              </c:strCache>
            </c:strRef>
          </c:tx>
          <c:spPr>
            <a:solidFill>
              <a:srgbClr val="4675D2"/>
            </a:solidFill>
            <a:ln w="19050">
              <a:solidFill>
                <a:schemeClr val="bg1"/>
              </a:solidFill>
            </a:ln>
          </c:spPr>
          <c:invertIfNegative val="0"/>
          <c:cat>
            <c:numRef>
              <c:f>Лист1!$A$2</c:f>
              <c:numCache>
                <c:formatCode>General</c:formatCode>
                <c:ptCount val="1"/>
                <c:pt idx="0">
                  <c:v>2025</c:v>
                </c:pt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147.5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136-4382-AE01-0DEA916A8AF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НИФЛ</c:v>
                </c:pt>
              </c:strCache>
            </c:strRef>
          </c:tx>
          <c:spPr>
            <a:solidFill>
              <a:srgbClr val="3F70D1"/>
            </a:solidFill>
            <a:ln w="19050"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E93DC"/>
              </a:solidFill>
              <a:ln w="19050">
                <a:solidFill>
                  <a:schemeClr val="bg1"/>
                </a:solidFill>
              </a:ln>
              <a:effectLst/>
            </c:spPr>
          </c:dPt>
          <c:cat>
            <c:numRef>
              <c:f>Лист1!$A$2</c:f>
              <c:numCache>
                <c:formatCode>General</c:formatCode>
                <c:ptCount val="1"/>
                <c:pt idx="0">
                  <c:v>2025</c:v>
                </c:pt>
              </c:numCache>
            </c:numRef>
          </c:cat>
          <c:val>
            <c:numRef>
              <c:f>Лист1!$C$2</c:f>
              <c:numCache>
                <c:formatCode>#\ ##0.0</c:formatCode>
                <c:ptCount val="1"/>
                <c:pt idx="0">
                  <c:v>368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УСН</c:v>
                </c:pt>
              </c:strCache>
            </c:strRef>
          </c:tx>
          <c:spPr>
            <a:solidFill>
              <a:srgbClr val="96B1E6"/>
            </a:solidFill>
            <a:ln w="19050">
              <a:solidFill>
                <a:schemeClr val="bg1"/>
              </a:solidFill>
            </a:ln>
          </c:spPr>
          <c:invertIfNegative val="0"/>
          <c:cat>
            <c:numRef>
              <c:f>Лист1!$A$2</c:f>
              <c:numCache>
                <c:formatCode>General</c:formatCode>
                <c:ptCount val="1"/>
                <c:pt idx="0">
                  <c:v>2025</c:v>
                </c:pt>
              </c:numCache>
            </c:numRef>
          </c:cat>
          <c:val>
            <c:numRef>
              <c:f>Лист1!$D$2</c:f>
              <c:numCache>
                <c:formatCode>#\ ##0.0</c:formatCode>
                <c:ptCount val="1"/>
                <c:pt idx="0">
                  <c:v>387.2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Патент</c:v>
                </c:pt>
              </c:strCache>
            </c:strRef>
          </c:tx>
          <c:spPr>
            <a:solidFill>
              <a:srgbClr val="C2D1F0"/>
            </a:solidFill>
            <a:ln w="19050">
              <a:solidFill>
                <a:schemeClr val="bg1"/>
              </a:solidFill>
            </a:ln>
          </c:spPr>
          <c:invertIfNegative val="0"/>
          <c:cat>
            <c:numRef>
              <c:f>Лист1!$A$2</c:f>
              <c:numCache>
                <c:formatCode>General</c:formatCode>
                <c:ptCount val="1"/>
                <c:pt idx="0">
                  <c:v>2025</c:v>
                </c:pt>
              </c:numCache>
            </c:numRef>
          </c:cat>
          <c:val>
            <c:numRef>
              <c:f>Лист1!$E$2</c:f>
              <c:numCache>
                <c:formatCode>#\ ##0.0</c:formatCode>
                <c:ptCount val="1"/>
                <c:pt idx="0">
                  <c:v>391.8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Госпошлина</c:v>
                </c:pt>
              </c:strCache>
            </c:strRef>
          </c:tx>
          <c:spPr>
            <a:solidFill>
              <a:srgbClr val="DAE3F6"/>
            </a:solidFill>
            <a:ln w="19050">
              <a:solidFill>
                <a:schemeClr val="bg1"/>
              </a:solidFill>
            </a:ln>
          </c:spPr>
          <c:invertIfNegative val="0"/>
          <c:cat>
            <c:numRef>
              <c:f>Лист1!$A$2</c:f>
              <c:numCache>
                <c:formatCode>General</c:formatCode>
                <c:ptCount val="1"/>
                <c:pt idx="0">
                  <c:v>2025</c:v>
                </c:pt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637.29999999999995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"/>
        <c:overlap val="100"/>
        <c:axId val="567215512"/>
        <c:axId val="567207672"/>
      </c:barChart>
      <c:catAx>
        <c:axId val="5672155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67207672"/>
        <c:crosses val="autoZero"/>
        <c:auto val="1"/>
        <c:lblAlgn val="ctr"/>
        <c:lblOffset val="100"/>
        <c:noMultiLvlLbl val="0"/>
      </c:catAx>
      <c:valAx>
        <c:axId val="5672076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6721551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Бюджетные организации и органы власти, 113,6%</c:v>
                </c:pt>
              </c:strCache>
            </c:strRef>
          </c:tx>
          <c:spPr>
            <a:solidFill>
              <a:srgbClr val="4372D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8710990722315188E-3"/>
                  <c:y val="6.9728445509313565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18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494124097654896"/>
                      <c:h val="0.11765237865759268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2.577247410475104E-3"/>
                  <c:y val="-4.718851547299408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2"/>
              <c:layout>
                <c:manualLayout>
                  <c:x val="2.0708284409600378E-3"/>
                  <c:y val="5.17208644310992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136-4382-AE01-0DEA916A8AF2}"/>
                </c:ext>
                <c:ext xmlns:c15="http://schemas.microsoft.com/office/drawing/2012/chart" uri="{CE6537A1-D6FC-4f65-9D91-7224C49458BB}">
                  <c15:layout>
                    <c:manualLayout>
                      <c:w val="0.28330845890905582"/>
                      <c:h val="0.1363075635031463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9433</c:v>
                </c:pt>
                <c:pt idx="1">
                  <c:v>9947.2999999999993</c:v>
                </c:pt>
                <c:pt idx="2">
                  <c:v>11303.3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136-4382-AE01-0DEA916A8AF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Коммерческие структуры, ИП и физлица, 106,8%</c:v>
                </c:pt>
              </c:strCache>
            </c:strRef>
          </c:tx>
          <c:spPr>
            <a:solidFill>
              <a:srgbClr val="90ACE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8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Лист1!$C$2:$C$4</c:f>
              <c:numCache>
                <c:formatCode>#\ ##0.0</c:formatCode>
                <c:ptCount val="3"/>
                <c:pt idx="0">
                  <c:v>18158.3</c:v>
                </c:pt>
                <c:pt idx="1">
                  <c:v>24454</c:v>
                </c:pt>
                <c:pt idx="2">
                  <c:v>26109.4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Иностранные граждане на основе патента, 140,8%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 formatCode="#\ ##0.0">
                  <c:v>1252.8</c:v>
                </c:pt>
                <c:pt idx="1">
                  <c:v>1355.9</c:v>
                </c:pt>
                <c:pt idx="2">
                  <c:v>1500.4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"/>
        <c:overlap val="100"/>
        <c:axId val="567215904"/>
        <c:axId val="567210024"/>
      </c:barChart>
      <c:catAx>
        <c:axId val="567215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 algn="ctr">
              <a:defRPr lang="ru-RU" sz="1200" b="1" i="1" u="none" strike="noStrike" kern="1200" baseline="0">
                <a:solidFill>
                  <a:srgbClr val="43434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67210024"/>
        <c:crosses val="autoZero"/>
        <c:auto val="1"/>
        <c:lblAlgn val="ctr"/>
        <c:lblOffset val="100"/>
        <c:noMultiLvlLbl val="0"/>
      </c:catAx>
      <c:valAx>
        <c:axId val="567210024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extTo"/>
        <c:crossAx val="56721590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txPr>
        <a:bodyPr/>
        <a:lstStyle/>
        <a:p>
          <a:pPr>
            <a:defRPr lang="ru-RU" sz="1400" b="0" i="0" u="none" strike="noStrike" kern="1200" baseline="0">
              <a:solidFill>
                <a:srgbClr val="19346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Земельный налог</c:v>
                </c:pt>
              </c:strCache>
            </c:strRef>
          </c:tx>
          <c:spPr>
            <a:solidFill>
              <a:srgbClr val="A8BEEA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4484414075388153E-3"/>
                  <c:y val="2.2035833575138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1800" b="1" i="0" u="none" strike="noStrike" kern="1200" baseline="0">
                      <a:solidFill>
                        <a:srgbClr val="214387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494124097654896"/>
                      <c:h val="0.11765237865759268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5.6047047242277609E-17"/>
                  <c:y val="2.01761200526803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214387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2"/>
              <c:layout>
                <c:manualLayout>
                  <c:x val="-1.1961962502721579E-3"/>
                  <c:y val="1.927416575628357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214387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136-4382-AE01-0DEA916A8AF2}"/>
                </c:ext>
                <c:ext xmlns:c15="http://schemas.microsoft.com/office/drawing/2012/chart" uri="{CE6537A1-D6FC-4f65-9D91-7224C49458BB}">
                  <c15:layout>
                    <c:manualLayout>
                      <c:w val="0.28330845890905582"/>
                      <c:h val="0.1363075635031463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214387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541</c:v>
                </c:pt>
                <c:pt idx="1">
                  <c:v>647.6</c:v>
                </c:pt>
                <c:pt idx="2">
                  <c:v>734.4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136-4382-AE01-0DEA916A8A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"/>
        <c:overlap val="12"/>
        <c:axId val="567219824"/>
        <c:axId val="567222176"/>
      </c:barChart>
      <c:catAx>
        <c:axId val="567219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 algn="ctr">
              <a:defRPr lang="ru-RU" sz="1200" b="1" i="1" u="none" strike="noStrike" kern="1200" baseline="0">
                <a:solidFill>
                  <a:srgbClr val="43434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67222176"/>
        <c:crosses val="autoZero"/>
        <c:auto val="1"/>
        <c:lblAlgn val="ctr"/>
        <c:lblOffset val="100"/>
        <c:noMultiLvlLbl val="0"/>
      </c:catAx>
      <c:valAx>
        <c:axId val="567222176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extTo"/>
        <c:crossAx val="56721982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УСН</c:v>
                </c:pt>
              </c:strCache>
            </c:strRef>
          </c:tx>
          <c:spPr>
            <a:solidFill>
              <a:srgbClr val="A8BEEA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4484414075388153E-3"/>
                  <c:y val="2.2035833575138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1800" b="1" i="0" u="none" strike="noStrike" kern="1200" baseline="0">
                      <a:solidFill>
                        <a:srgbClr val="214387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494124097654896"/>
                      <c:h val="0.11765237865759268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5.6047047242277609E-17"/>
                  <c:y val="2.01761200526803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214387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2"/>
              <c:layout>
                <c:manualLayout>
                  <c:x val="-4.4632268692947142E-3"/>
                  <c:y val="1.78526760167630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214387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136-4382-AE01-0DEA916A8AF2}"/>
                </c:ext>
                <c:ext xmlns:c15="http://schemas.microsoft.com/office/drawing/2012/chart" uri="{CE6537A1-D6FC-4f65-9D91-7224C49458BB}">
                  <c15:layout>
                    <c:manualLayout>
                      <c:w val="0.28330840614695668"/>
                      <c:h val="0.10149297714788938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214387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279.7</c:v>
                </c:pt>
                <c:pt idx="1">
                  <c:v>378.1</c:v>
                </c:pt>
                <c:pt idx="2">
                  <c:v>387.2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136-4382-AE01-0DEA916A8A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"/>
        <c:overlap val="12"/>
        <c:axId val="567225312"/>
        <c:axId val="567226096"/>
      </c:barChart>
      <c:catAx>
        <c:axId val="567225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 algn="ctr">
              <a:defRPr lang="ru-RU" sz="1200" b="1" i="1" u="none" strike="noStrike" kern="1200" baseline="0">
                <a:solidFill>
                  <a:srgbClr val="43434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67226096"/>
        <c:crosses val="autoZero"/>
        <c:auto val="1"/>
        <c:lblAlgn val="ctr"/>
        <c:lblOffset val="100"/>
        <c:noMultiLvlLbl val="0"/>
      </c:catAx>
      <c:valAx>
        <c:axId val="567226096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extTo"/>
        <c:crossAx val="56722531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txPr>
        <a:bodyPr/>
        <a:lstStyle/>
        <a:p>
          <a:pPr>
            <a:defRPr lang="ru-RU" sz="1400" b="0" i="0" u="none" strike="noStrike" kern="1200" baseline="0">
              <a:solidFill>
                <a:srgbClr val="19346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Патент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4484414075388153E-3"/>
                  <c:y val="2.2035833575138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1800" b="1" i="0" u="none" strike="noStrike" kern="1200" baseline="0">
                      <a:solidFill>
                        <a:srgbClr val="214387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494124097654896"/>
                      <c:h val="0.11765237865759268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5.6047047242277609E-17"/>
                  <c:y val="2.01761200526803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214387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2"/>
              <c:layout>
                <c:manualLayout>
                  <c:x val="-7.7302574883172694E-3"/>
                  <c:y val="9.168522469350858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214387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136-4382-AE01-0DEA916A8AF2}"/>
                </c:ext>
                <c:ext xmlns:c15="http://schemas.microsoft.com/office/drawing/2012/chart" uri="{CE6537A1-D6FC-4f65-9D91-7224C49458BB}">
                  <c15:layout>
                    <c:manualLayout>
                      <c:w val="0.28330840614695668"/>
                      <c:h val="9.3892483230980289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214387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97.3</c:v>
                </c:pt>
                <c:pt idx="1">
                  <c:v>211.9</c:v>
                </c:pt>
                <c:pt idx="2">
                  <c:v>391.8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136-4382-AE01-0DEA916A8A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"/>
        <c:overlap val="12"/>
        <c:axId val="567227664"/>
        <c:axId val="567219040"/>
      </c:barChart>
      <c:catAx>
        <c:axId val="567227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 algn="ctr">
              <a:defRPr lang="ru-RU" sz="1200" b="1" i="1" u="none" strike="noStrike" kern="1200" baseline="0">
                <a:solidFill>
                  <a:srgbClr val="43434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67219040"/>
        <c:crosses val="autoZero"/>
        <c:auto val="1"/>
        <c:lblAlgn val="ctr"/>
        <c:lblOffset val="100"/>
        <c:noMultiLvlLbl val="0"/>
      </c:catAx>
      <c:valAx>
        <c:axId val="567219040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extTo"/>
        <c:crossAx val="56722766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txPr>
        <a:bodyPr/>
        <a:lstStyle/>
        <a:p>
          <a:pPr>
            <a:defRPr lang="ru-RU" sz="1400" b="0" i="0" u="none" strike="noStrike" kern="1200" baseline="0">
              <a:solidFill>
                <a:srgbClr val="19346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Размещение НТО</c:v>
                </c:pt>
              </c:strCache>
            </c:strRef>
          </c:tx>
          <c:spPr>
            <a:solidFill>
              <a:srgbClr val="A8BEEA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4484414075388153E-3"/>
                  <c:y val="2.2035833575138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1800" b="1" i="0" u="none" strike="noStrike" kern="1200" baseline="0">
                      <a:solidFill>
                        <a:srgbClr val="214387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494124097654896"/>
                      <c:h val="0.11765237865759268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5.6047047242277609E-17"/>
                  <c:y val="2.01761200526803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214387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2"/>
              <c:layout>
                <c:manualLayout>
                  <c:x val="2.070720312274369E-3"/>
                  <c:y val="-3.43690717264867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214387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136-4382-AE01-0DEA916A8AF2}"/>
                </c:ext>
                <c:ext xmlns:c15="http://schemas.microsoft.com/office/drawing/2012/chart" uri="{CE6537A1-D6FC-4f65-9D91-7224C49458BB}">
                  <c15:layout>
                    <c:manualLayout>
                      <c:w val="0.28330840614695668"/>
                      <c:h val="9.2789369262557694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214387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187.8</c:v>
                </c:pt>
                <c:pt idx="1">
                  <c:v>210.5</c:v>
                </c:pt>
                <c:pt idx="2">
                  <c:v>239.1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136-4382-AE01-0DEA916A8A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"/>
        <c:overlap val="12"/>
        <c:axId val="567234328"/>
        <c:axId val="567234720"/>
      </c:barChart>
      <c:catAx>
        <c:axId val="567234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 algn="ctr">
              <a:defRPr lang="ru-RU" sz="1200" b="1" i="1" u="none" strike="noStrike" kern="1200" baseline="0">
                <a:solidFill>
                  <a:srgbClr val="43434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67234720"/>
        <c:crosses val="autoZero"/>
        <c:auto val="1"/>
        <c:lblAlgn val="ctr"/>
        <c:lblOffset val="100"/>
        <c:noMultiLvlLbl val="0"/>
      </c:catAx>
      <c:valAx>
        <c:axId val="567234720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extTo"/>
        <c:crossAx val="56723432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noFill/>
            <a:ln w="12700">
              <a:noFill/>
            </a:ln>
          </c:spPr>
          <c:explosion val="5"/>
          <c:dPt>
            <c:idx val="0"/>
            <c:bubble3D val="0"/>
            <c:spPr>
              <a:solidFill>
                <a:srgbClr val="3D655B"/>
              </a:solidFill>
              <a:ln w="1270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B5D-43C7-BD04-42EB7B4BC708}"/>
              </c:ext>
            </c:extLst>
          </c:dPt>
          <c:dPt>
            <c:idx val="1"/>
            <c:bubble3D val="0"/>
            <c:spPr>
              <a:solidFill>
                <a:srgbClr val="3D655B"/>
              </a:solidFill>
              <a:ln w="1270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B5D-43C7-BD04-42EB7B4BC708}"/>
              </c:ext>
            </c:extLst>
          </c:dPt>
          <c:dPt>
            <c:idx val="2"/>
            <c:bubble3D val="0"/>
            <c:spPr>
              <a:solidFill>
                <a:srgbClr val="264B96"/>
              </a:solidFill>
              <a:ln w="12700">
                <a:solidFill>
                  <a:schemeClr val="bg1">
                    <a:lumMod val="95000"/>
                  </a:schemeClr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3D655B"/>
              </a:solidFill>
              <a:ln w="12700">
                <a:solidFill>
                  <a:schemeClr val="bg1">
                    <a:lumMod val="95000"/>
                  </a:schemeClr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3D655B"/>
              </a:solidFill>
              <a:ln w="12700">
                <a:solidFill>
                  <a:schemeClr val="bg1">
                    <a:lumMod val="95000"/>
                  </a:schemeClr>
                </a:solidFill>
              </a:ln>
              <a:effectLst/>
            </c:spPr>
          </c:dPt>
          <c:dPt>
            <c:idx val="5"/>
            <c:bubble3D val="0"/>
            <c:spPr>
              <a:solidFill>
                <a:srgbClr val="3D655B"/>
              </a:solidFill>
              <a:ln w="12700">
                <a:solidFill>
                  <a:schemeClr val="bg1">
                    <a:lumMod val="95000"/>
                  </a:schemeClr>
                </a:solidFill>
              </a:ln>
              <a:effectLst/>
            </c:spPr>
          </c:dPt>
          <c:dPt>
            <c:idx val="6"/>
            <c:bubble3D val="0"/>
            <c:spPr>
              <a:solidFill>
                <a:srgbClr val="264B96"/>
              </a:solidFill>
              <a:ln w="12700">
                <a:solidFill>
                  <a:schemeClr val="bg1">
                    <a:lumMod val="95000"/>
                  </a:schemeClr>
                </a:solidFill>
              </a:ln>
              <a:effectLst/>
            </c:spPr>
          </c:dPt>
          <c:dPt>
            <c:idx val="7"/>
            <c:bubble3D val="0"/>
            <c:spPr>
              <a:noFill/>
              <a:ln w="12700">
                <a:noFill/>
              </a:ln>
              <a:effectLst/>
            </c:spPr>
          </c:dPt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12.5</c:v>
                </c:pt>
                <c:pt idx="1">
                  <c:v>12.5</c:v>
                </c:pt>
                <c:pt idx="2">
                  <c:v>12.5</c:v>
                </c:pt>
                <c:pt idx="3">
                  <c:v>12.5</c:v>
                </c:pt>
                <c:pt idx="4">
                  <c:v>12.5</c:v>
                </c:pt>
                <c:pt idx="5">
                  <c:v>12.5</c:v>
                </c:pt>
                <c:pt idx="6">
                  <c:v>12.5</c:v>
                </c:pt>
                <c:pt idx="7">
                  <c:v>12.5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B5D-43C7-BD04-42EB7B4BC7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47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Плата за проезд пассажиров и провоз багажа</c:v>
                </c:pt>
              </c:strCache>
            </c:strRef>
          </c:tx>
          <c:spPr>
            <a:solidFill>
              <a:srgbClr val="A8BEEA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4484414075388153E-3"/>
                  <c:y val="2.2035833575138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1800" b="1" i="0" u="none" strike="noStrike" kern="1200" baseline="0">
                      <a:solidFill>
                        <a:srgbClr val="214387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494124097654896"/>
                      <c:h val="0.11765237865759268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5.6047047242277609E-17"/>
                  <c:y val="2.01761200526803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214387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2"/>
              <c:layout>
                <c:manualLayout>
                  <c:x val="2.070720312274369E-3"/>
                  <c:y val="-3.43690717264867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214387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136-4382-AE01-0DEA916A8AF2}"/>
                </c:ext>
                <c:ext xmlns:c15="http://schemas.microsoft.com/office/drawing/2012/chart" uri="{CE6537A1-D6FC-4f65-9D91-7224C49458BB}">
                  <c15:layout>
                    <c:manualLayout>
                      <c:w val="0.28330840614695668"/>
                      <c:h val="9.2789369262557694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214387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353.7</c:v>
                </c:pt>
                <c:pt idx="1">
                  <c:v>1189.3</c:v>
                </c:pt>
                <c:pt idx="2">
                  <c:v>1322.7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136-4382-AE01-0DEA916A8A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"/>
        <c:overlap val="12"/>
        <c:axId val="567221392"/>
        <c:axId val="567235896"/>
      </c:barChart>
      <c:catAx>
        <c:axId val="567221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 algn="ctr">
              <a:defRPr lang="ru-RU" sz="1200" b="1" i="1" u="none" strike="noStrike" kern="1200" baseline="0">
                <a:solidFill>
                  <a:srgbClr val="43434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67235896"/>
        <c:crosses val="autoZero"/>
        <c:auto val="1"/>
        <c:lblAlgn val="ctr"/>
        <c:lblOffset val="100"/>
        <c:noMultiLvlLbl val="0"/>
      </c:catAx>
      <c:valAx>
        <c:axId val="567235896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extTo"/>
        <c:crossAx val="5672213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Тур.налог</c:v>
                </c:pt>
              </c:strCache>
            </c:strRef>
          </c:tx>
          <c:spPr>
            <a:solidFill>
              <a:srgbClr val="B8CAE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214387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факт 2025</c:v>
                </c:pt>
                <c:pt idx="1">
                  <c:v>план 2026</c:v>
                </c:pt>
                <c:pt idx="2">
                  <c:v>план 2027</c:v>
                </c:pt>
                <c:pt idx="3">
                  <c:v>план 2028</c:v>
                </c:pt>
              </c:strCache>
            </c:str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43</c:v>
                </c:pt>
                <c:pt idx="1">
                  <c:v>51</c:v>
                </c:pt>
                <c:pt idx="2">
                  <c:v>56</c:v>
                </c:pt>
                <c:pt idx="3">
                  <c:v>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55"/>
        <c:axId val="567232368"/>
        <c:axId val="567243344"/>
      </c:barChart>
      <c:catAx>
        <c:axId val="567232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ru-RU" sz="1200" b="1" i="1" u="none" strike="noStrike" kern="1200" baseline="0">
                <a:solidFill>
                  <a:srgbClr val="43434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67243344"/>
        <c:crosses val="autoZero"/>
        <c:auto val="1"/>
        <c:lblAlgn val="ctr"/>
        <c:lblOffset val="100"/>
        <c:noMultiLvlLbl val="0"/>
      </c:catAx>
      <c:valAx>
        <c:axId val="56724334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56723236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Кредиты кредитных организаций</c:v>
                </c:pt>
              </c:strCache>
            </c:strRef>
          </c:tx>
          <c:spPr>
            <a:solidFill>
              <a:srgbClr val="214387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9618865337283883E-3"/>
                  <c:y val="1.668728174355208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214387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</c:f>
              <c:numCache>
                <c:formatCode>General</c:formatCode>
                <c:ptCount val="1"/>
                <c:pt idx="0">
                  <c:v>2025</c:v>
                </c:pt>
              </c:numCache>
            </c:numRef>
          </c:cat>
          <c:val>
            <c:numRef>
              <c:f>Sheet1!$B$2:$B$2</c:f>
              <c:numCache>
                <c:formatCode>#\ ##0.0</c:formatCode>
                <c:ptCount val="1"/>
                <c:pt idx="0">
                  <c:v>2970.5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B42-4C4D-A9F4-F685EBE21EF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Бюджетный кредит</c:v>
                </c:pt>
              </c:strCache>
            </c:strRef>
          </c:tx>
          <c:spPr>
            <a:solidFill>
              <a:srgbClr val="A4BAE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214387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</c:f>
              <c:numCache>
                <c:formatCode>General</c:formatCode>
                <c:ptCount val="1"/>
                <c:pt idx="0">
                  <c:v>2025</c:v>
                </c:pt>
              </c:numCache>
            </c:numRef>
          </c:cat>
          <c:val>
            <c:numRef>
              <c:f>Sheet1!$C$2:$C$2</c:f>
              <c:numCache>
                <c:formatCode>#\ ##0.0</c:formatCode>
                <c:ptCount val="1"/>
                <c:pt idx="0">
                  <c:v>4249.5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B42-4C4D-A9F4-F685EBE21EF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67240600"/>
        <c:axId val="567238248"/>
      </c:barChart>
      <c:catAx>
        <c:axId val="567240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43434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67238248"/>
        <c:crosses val="autoZero"/>
        <c:auto val="1"/>
        <c:lblAlgn val="ctr"/>
        <c:lblOffset val="100"/>
        <c:noMultiLvlLbl val="0"/>
      </c:catAx>
      <c:valAx>
        <c:axId val="567238248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567240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noFill/>
            <a:ln w="12700">
              <a:noFill/>
            </a:ln>
          </c:spPr>
          <c:explosion val="5"/>
          <c:dPt>
            <c:idx val="0"/>
            <c:bubble3D val="0"/>
            <c:spPr>
              <a:noFill/>
              <a:ln w="1270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B5D-43C7-BD04-42EB7B4BC708}"/>
              </c:ext>
            </c:extLst>
          </c:dPt>
          <c:dPt>
            <c:idx val="1"/>
            <c:bubble3D val="0"/>
            <c:spPr>
              <a:solidFill>
                <a:srgbClr val="4A7A6D"/>
              </a:solidFill>
              <a:ln w="1270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B5D-43C7-BD04-42EB7B4BC708}"/>
              </c:ext>
            </c:extLst>
          </c:dPt>
          <c:dPt>
            <c:idx val="2"/>
            <c:bubble3D val="0"/>
            <c:spPr>
              <a:solidFill>
                <a:srgbClr val="2952A3"/>
              </a:solidFill>
              <a:ln w="12700">
                <a:solidFill>
                  <a:schemeClr val="bg1">
                    <a:lumMod val="95000"/>
                  </a:schemeClr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4A7A6D"/>
              </a:solidFill>
              <a:ln w="12700">
                <a:solidFill>
                  <a:schemeClr val="bg1">
                    <a:lumMod val="95000"/>
                  </a:schemeClr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4A7A6D"/>
              </a:solidFill>
              <a:ln w="12700">
                <a:solidFill>
                  <a:schemeClr val="bg1">
                    <a:lumMod val="95000"/>
                  </a:schemeClr>
                </a:solidFill>
              </a:ln>
              <a:effectLst/>
            </c:spPr>
          </c:dPt>
          <c:dPt>
            <c:idx val="5"/>
            <c:bubble3D val="0"/>
            <c:spPr>
              <a:solidFill>
                <a:srgbClr val="4A7A6D"/>
              </a:solidFill>
              <a:ln w="12700">
                <a:solidFill>
                  <a:schemeClr val="bg1">
                    <a:lumMod val="95000"/>
                  </a:schemeClr>
                </a:solidFill>
              </a:ln>
              <a:effectLst/>
            </c:spPr>
          </c:dPt>
          <c:dPt>
            <c:idx val="6"/>
            <c:bubble3D val="0"/>
            <c:spPr>
              <a:solidFill>
                <a:srgbClr val="2952A3"/>
              </a:solidFill>
              <a:ln w="12700">
                <a:solidFill>
                  <a:schemeClr val="bg1">
                    <a:lumMod val="95000"/>
                  </a:schemeClr>
                </a:solidFill>
              </a:ln>
              <a:effectLst/>
            </c:spPr>
          </c:dPt>
          <c:dPt>
            <c:idx val="7"/>
            <c:bubble3D val="0"/>
            <c:spPr>
              <a:noFill/>
              <a:ln w="12700">
                <a:noFill/>
              </a:ln>
              <a:effectLst/>
            </c:spPr>
          </c:dPt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12.5</c:v>
                </c:pt>
                <c:pt idx="1">
                  <c:v>12.5</c:v>
                </c:pt>
                <c:pt idx="2">
                  <c:v>12.5</c:v>
                </c:pt>
                <c:pt idx="3">
                  <c:v>12.5</c:v>
                </c:pt>
                <c:pt idx="4">
                  <c:v>12.5</c:v>
                </c:pt>
                <c:pt idx="5">
                  <c:v>12.5</c:v>
                </c:pt>
                <c:pt idx="6">
                  <c:v>12.5</c:v>
                </c:pt>
                <c:pt idx="7">
                  <c:v>12.5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B5D-43C7-BD04-42EB7B4BC7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47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noFill/>
            <a:ln w="12700">
              <a:noFill/>
            </a:ln>
          </c:spPr>
          <c:explosion val="5"/>
          <c:dPt>
            <c:idx val="0"/>
            <c:bubble3D val="0"/>
            <c:spPr>
              <a:noFill/>
              <a:ln w="1270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B5D-43C7-BD04-42EB7B4BC708}"/>
              </c:ext>
            </c:extLst>
          </c:dPt>
          <c:dPt>
            <c:idx val="1"/>
            <c:bubble3D val="0"/>
            <c:spPr>
              <a:noFill/>
              <a:ln w="1270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B5D-43C7-BD04-42EB7B4BC708}"/>
              </c:ext>
            </c:extLst>
          </c:dPt>
          <c:dPt>
            <c:idx val="2"/>
            <c:bubble3D val="0"/>
            <c:spPr>
              <a:solidFill>
                <a:srgbClr val="3162C5"/>
              </a:solidFill>
              <a:ln w="12700">
                <a:solidFill>
                  <a:schemeClr val="bg1">
                    <a:lumMod val="95000"/>
                  </a:schemeClr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52887A"/>
              </a:solidFill>
              <a:ln w="12700">
                <a:solidFill>
                  <a:schemeClr val="bg1">
                    <a:lumMod val="95000"/>
                  </a:schemeClr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52887A"/>
              </a:solidFill>
              <a:ln w="12700">
                <a:solidFill>
                  <a:schemeClr val="bg1">
                    <a:lumMod val="95000"/>
                  </a:schemeClr>
                </a:solidFill>
              </a:ln>
              <a:effectLst/>
            </c:spPr>
          </c:dPt>
          <c:dPt>
            <c:idx val="5"/>
            <c:bubble3D val="0"/>
            <c:spPr>
              <a:solidFill>
                <a:srgbClr val="52887A"/>
              </a:solidFill>
              <a:ln w="12700">
                <a:solidFill>
                  <a:schemeClr val="bg1">
                    <a:lumMod val="95000"/>
                  </a:schemeClr>
                </a:solidFill>
              </a:ln>
              <a:effectLst/>
            </c:spPr>
          </c:dPt>
          <c:dPt>
            <c:idx val="6"/>
            <c:bubble3D val="0"/>
            <c:spPr>
              <a:solidFill>
                <a:srgbClr val="3162C5"/>
              </a:solidFill>
              <a:ln w="12700">
                <a:solidFill>
                  <a:schemeClr val="bg1">
                    <a:lumMod val="95000"/>
                  </a:schemeClr>
                </a:solidFill>
              </a:ln>
              <a:effectLst/>
            </c:spPr>
          </c:dPt>
          <c:dPt>
            <c:idx val="7"/>
            <c:bubble3D val="0"/>
            <c:spPr>
              <a:noFill/>
              <a:ln w="12700">
                <a:noFill/>
              </a:ln>
              <a:effectLst/>
            </c:spPr>
          </c:dPt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12.5</c:v>
                </c:pt>
                <c:pt idx="1">
                  <c:v>12.5</c:v>
                </c:pt>
                <c:pt idx="2">
                  <c:v>12.5</c:v>
                </c:pt>
                <c:pt idx="3">
                  <c:v>12.5</c:v>
                </c:pt>
                <c:pt idx="4">
                  <c:v>12.5</c:v>
                </c:pt>
                <c:pt idx="5">
                  <c:v>12.5</c:v>
                </c:pt>
                <c:pt idx="6">
                  <c:v>12.5</c:v>
                </c:pt>
                <c:pt idx="7">
                  <c:v>12.5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B5D-43C7-BD04-42EB7B4BC7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47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noFill/>
            <a:ln w="12700">
              <a:noFill/>
            </a:ln>
          </c:spPr>
          <c:explosion val="5"/>
          <c:dPt>
            <c:idx val="0"/>
            <c:bubble3D val="0"/>
            <c:spPr>
              <a:noFill/>
              <a:ln w="1270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B5D-43C7-BD04-42EB7B4BC708}"/>
              </c:ext>
            </c:extLst>
          </c:dPt>
          <c:dPt>
            <c:idx val="1"/>
            <c:bubble3D val="0"/>
            <c:spPr>
              <a:noFill/>
              <a:ln w="1270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B5D-43C7-BD04-42EB7B4BC708}"/>
              </c:ext>
            </c:extLst>
          </c:dPt>
          <c:dPt>
            <c:idx val="2"/>
            <c:bubble3D val="0"/>
            <c:spPr>
              <a:noFill/>
              <a:ln w="12700">
                <a:noFill/>
              </a:ln>
              <a:effectLst/>
            </c:spPr>
          </c:dPt>
          <c:dPt>
            <c:idx val="3"/>
            <c:bubble3D val="0"/>
            <c:spPr>
              <a:solidFill>
                <a:srgbClr val="5F9B8B"/>
              </a:solidFill>
              <a:ln w="12700">
                <a:solidFill>
                  <a:schemeClr val="bg1">
                    <a:lumMod val="95000"/>
                  </a:schemeClr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5F9B8B"/>
              </a:solidFill>
              <a:ln w="12700">
                <a:solidFill>
                  <a:schemeClr val="bg1">
                    <a:lumMod val="95000"/>
                  </a:schemeClr>
                </a:solidFill>
              </a:ln>
              <a:effectLst/>
            </c:spPr>
          </c:dPt>
          <c:dPt>
            <c:idx val="5"/>
            <c:bubble3D val="0"/>
            <c:spPr>
              <a:solidFill>
                <a:srgbClr val="5F9B8B"/>
              </a:solidFill>
              <a:ln w="12700">
                <a:solidFill>
                  <a:schemeClr val="bg1">
                    <a:lumMod val="95000"/>
                  </a:schemeClr>
                </a:solidFill>
              </a:ln>
              <a:effectLst/>
            </c:spPr>
          </c:dPt>
          <c:dPt>
            <c:idx val="6"/>
            <c:bubble3D val="0"/>
            <c:spPr>
              <a:solidFill>
                <a:srgbClr val="4473D0"/>
              </a:solidFill>
              <a:ln w="12700">
                <a:solidFill>
                  <a:schemeClr val="bg1">
                    <a:lumMod val="95000"/>
                  </a:schemeClr>
                </a:solidFill>
              </a:ln>
              <a:effectLst/>
            </c:spPr>
          </c:dPt>
          <c:dPt>
            <c:idx val="7"/>
            <c:bubble3D val="0"/>
            <c:spPr>
              <a:noFill/>
              <a:ln w="12700">
                <a:noFill/>
              </a:ln>
              <a:effectLst/>
            </c:spPr>
          </c:dPt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12.5</c:v>
                </c:pt>
                <c:pt idx="1">
                  <c:v>12.5</c:v>
                </c:pt>
                <c:pt idx="2">
                  <c:v>12.5</c:v>
                </c:pt>
                <c:pt idx="3">
                  <c:v>12.5</c:v>
                </c:pt>
                <c:pt idx="4">
                  <c:v>12.5</c:v>
                </c:pt>
                <c:pt idx="5">
                  <c:v>12.5</c:v>
                </c:pt>
                <c:pt idx="6">
                  <c:v>12.5</c:v>
                </c:pt>
                <c:pt idx="7">
                  <c:v>12.5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B5D-43C7-BD04-42EB7B4BC7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47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noFill/>
            <a:ln w="12700">
              <a:noFill/>
            </a:ln>
          </c:spPr>
          <c:explosion val="5"/>
          <c:dPt>
            <c:idx val="0"/>
            <c:bubble3D val="0"/>
            <c:spPr>
              <a:noFill/>
              <a:ln w="1270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B5D-43C7-BD04-42EB7B4BC708}"/>
              </c:ext>
            </c:extLst>
          </c:dPt>
          <c:dPt>
            <c:idx val="1"/>
            <c:bubble3D val="0"/>
            <c:spPr>
              <a:noFill/>
              <a:ln w="1270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B5D-43C7-BD04-42EB7B4BC708}"/>
              </c:ext>
            </c:extLst>
          </c:dPt>
          <c:dPt>
            <c:idx val="2"/>
            <c:bubble3D val="0"/>
            <c:spPr>
              <a:noFill/>
              <a:ln w="12700">
                <a:noFill/>
              </a:ln>
              <a:effectLst/>
            </c:spPr>
          </c:dPt>
          <c:dPt>
            <c:idx val="3"/>
            <c:bubble3D val="0"/>
            <c:spPr>
              <a:noFill/>
              <a:ln w="12700">
                <a:noFill/>
              </a:ln>
              <a:effectLst/>
            </c:spPr>
          </c:dPt>
          <c:dPt>
            <c:idx val="4"/>
            <c:bubble3D val="0"/>
            <c:spPr>
              <a:solidFill>
                <a:srgbClr val="83B3A6"/>
              </a:solidFill>
              <a:ln w="12700">
                <a:solidFill>
                  <a:schemeClr val="bg1">
                    <a:lumMod val="95000"/>
                  </a:schemeClr>
                </a:solidFill>
              </a:ln>
              <a:effectLst/>
            </c:spPr>
          </c:dPt>
          <c:dPt>
            <c:idx val="5"/>
            <c:bubble3D val="0"/>
            <c:spPr>
              <a:solidFill>
                <a:srgbClr val="83B3A6"/>
              </a:solidFill>
              <a:ln w="12700">
                <a:solidFill>
                  <a:schemeClr val="bg1">
                    <a:lumMod val="95000"/>
                  </a:schemeClr>
                </a:solidFill>
              </a:ln>
              <a:effectLst/>
            </c:spPr>
          </c:dPt>
          <c:dPt>
            <c:idx val="6"/>
            <c:bubble3D val="0"/>
            <c:spPr>
              <a:solidFill>
                <a:srgbClr val="5F87D7"/>
              </a:solidFill>
              <a:ln w="12700">
                <a:solidFill>
                  <a:schemeClr val="bg1">
                    <a:lumMod val="95000"/>
                  </a:schemeClr>
                </a:solidFill>
              </a:ln>
              <a:effectLst/>
            </c:spPr>
          </c:dPt>
          <c:dPt>
            <c:idx val="7"/>
            <c:bubble3D val="0"/>
            <c:spPr>
              <a:noFill/>
              <a:ln w="12700">
                <a:noFill/>
              </a:ln>
              <a:effectLst/>
            </c:spPr>
          </c:dPt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12.5</c:v>
                </c:pt>
                <c:pt idx="1">
                  <c:v>12.5</c:v>
                </c:pt>
                <c:pt idx="2">
                  <c:v>12.5</c:v>
                </c:pt>
                <c:pt idx="3">
                  <c:v>12.5</c:v>
                </c:pt>
                <c:pt idx="4">
                  <c:v>12.5</c:v>
                </c:pt>
                <c:pt idx="5">
                  <c:v>12.5</c:v>
                </c:pt>
                <c:pt idx="6">
                  <c:v>12.5</c:v>
                </c:pt>
                <c:pt idx="7">
                  <c:v>12.5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B5D-43C7-BD04-42EB7B4BC7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47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noFill/>
            <a:ln w="12700">
              <a:noFill/>
            </a:ln>
          </c:spPr>
          <c:explosion val="5"/>
          <c:dPt>
            <c:idx val="0"/>
            <c:bubble3D val="0"/>
            <c:spPr>
              <a:noFill/>
              <a:ln w="1270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B5D-43C7-BD04-42EB7B4BC708}"/>
              </c:ext>
            </c:extLst>
          </c:dPt>
          <c:dPt>
            <c:idx val="1"/>
            <c:bubble3D val="0"/>
            <c:spPr>
              <a:noFill/>
              <a:ln w="1270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B5D-43C7-BD04-42EB7B4BC708}"/>
              </c:ext>
            </c:extLst>
          </c:dPt>
          <c:dPt>
            <c:idx val="2"/>
            <c:bubble3D val="0"/>
            <c:spPr>
              <a:noFill/>
              <a:ln w="12700">
                <a:noFill/>
              </a:ln>
              <a:effectLst/>
            </c:spPr>
          </c:dPt>
          <c:dPt>
            <c:idx val="3"/>
            <c:bubble3D val="0"/>
            <c:spPr>
              <a:noFill/>
              <a:ln w="12700">
                <a:noFill/>
              </a:ln>
              <a:effectLst/>
            </c:spPr>
          </c:dPt>
          <c:dPt>
            <c:idx val="4"/>
            <c:bubble3D val="0"/>
            <c:spPr>
              <a:noFill/>
              <a:ln w="12700">
                <a:noFill/>
              </a:ln>
              <a:effectLst/>
            </c:spPr>
          </c:dPt>
          <c:dPt>
            <c:idx val="5"/>
            <c:bubble3D val="0"/>
            <c:spPr>
              <a:solidFill>
                <a:srgbClr val="AECEC6"/>
              </a:solidFill>
              <a:ln w="12700">
                <a:solidFill>
                  <a:schemeClr val="bg1">
                    <a:lumMod val="95000"/>
                  </a:schemeClr>
                </a:solidFill>
              </a:ln>
              <a:effectLst/>
            </c:spPr>
          </c:dPt>
          <c:dPt>
            <c:idx val="6"/>
            <c:bubble3D val="0"/>
            <c:spPr>
              <a:solidFill>
                <a:srgbClr val="8DAAE3"/>
              </a:solidFill>
              <a:ln w="12700">
                <a:solidFill>
                  <a:schemeClr val="bg1">
                    <a:lumMod val="95000"/>
                  </a:schemeClr>
                </a:solidFill>
              </a:ln>
              <a:effectLst/>
            </c:spPr>
          </c:dPt>
          <c:dPt>
            <c:idx val="7"/>
            <c:bubble3D val="0"/>
            <c:spPr>
              <a:noFill/>
              <a:ln w="12700">
                <a:noFill/>
              </a:ln>
              <a:effectLst/>
            </c:spPr>
          </c:dPt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12.5</c:v>
                </c:pt>
                <c:pt idx="1">
                  <c:v>12.5</c:v>
                </c:pt>
                <c:pt idx="2">
                  <c:v>12.5</c:v>
                </c:pt>
                <c:pt idx="3">
                  <c:v>12.5</c:v>
                </c:pt>
                <c:pt idx="4">
                  <c:v>12.5</c:v>
                </c:pt>
                <c:pt idx="5">
                  <c:v>12.5</c:v>
                </c:pt>
                <c:pt idx="6">
                  <c:v>12.5</c:v>
                </c:pt>
                <c:pt idx="7">
                  <c:v>12.5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B5D-43C7-BD04-42EB7B4BC7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47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noFill/>
            <a:ln w="12700">
              <a:noFill/>
            </a:ln>
          </c:spPr>
          <c:explosion val="5"/>
          <c:dPt>
            <c:idx val="0"/>
            <c:bubble3D val="0"/>
            <c:spPr>
              <a:noFill/>
              <a:ln w="1270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B5D-43C7-BD04-42EB7B4BC708}"/>
              </c:ext>
            </c:extLst>
          </c:dPt>
          <c:dPt>
            <c:idx val="1"/>
            <c:bubble3D val="0"/>
            <c:spPr>
              <a:noFill/>
              <a:ln w="1270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B5D-43C7-BD04-42EB7B4BC708}"/>
              </c:ext>
            </c:extLst>
          </c:dPt>
          <c:dPt>
            <c:idx val="2"/>
            <c:bubble3D val="0"/>
            <c:spPr>
              <a:noFill/>
              <a:ln w="12700">
                <a:noFill/>
              </a:ln>
              <a:effectLst/>
            </c:spPr>
          </c:dPt>
          <c:dPt>
            <c:idx val="3"/>
            <c:bubble3D val="0"/>
            <c:spPr>
              <a:noFill/>
              <a:ln w="12700">
                <a:noFill/>
              </a:ln>
              <a:effectLst/>
            </c:spPr>
          </c:dPt>
          <c:dPt>
            <c:idx val="4"/>
            <c:bubble3D val="0"/>
            <c:spPr>
              <a:noFill/>
              <a:ln w="12700">
                <a:noFill/>
              </a:ln>
              <a:effectLst/>
            </c:spPr>
          </c:dPt>
          <c:dPt>
            <c:idx val="5"/>
            <c:bubble3D val="0"/>
            <c:spPr>
              <a:noFill/>
              <a:ln w="12700">
                <a:noFill/>
              </a:ln>
              <a:effectLst/>
            </c:spPr>
          </c:dPt>
          <c:dPt>
            <c:idx val="6"/>
            <c:bubble3D val="0"/>
            <c:spPr>
              <a:solidFill>
                <a:srgbClr val="A8BEEA"/>
              </a:solidFill>
              <a:ln w="12700">
                <a:solidFill>
                  <a:schemeClr val="bg1">
                    <a:lumMod val="95000"/>
                  </a:schemeClr>
                </a:solidFill>
              </a:ln>
              <a:effectLst/>
            </c:spPr>
          </c:dPt>
          <c:dPt>
            <c:idx val="7"/>
            <c:bubble3D val="0"/>
            <c:spPr>
              <a:noFill/>
              <a:ln w="12700">
                <a:noFill/>
              </a:ln>
              <a:effectLst/>
            </c:spPr>
          </c:dPt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12.5</c:v>
                </c:pt>
                <c:pt idx="1">
                  <c:v>12.5</c:v>
                </c:pt>
                <c:pt idx="2">
                  <c:v>12.5</c:v>
                </c:pt>
                <c:pt idx="3">
                  <c:v>12.5</c:v>
                </c:pt>
                <c:pt idx="4">
                  <c:v>12.5</c:v>
                </c:pt>
                <c:pt idx="5">
                  <c:v>12.5</c:v>
                </c:pt>
                <c:pt idx="6">
                  <c:v>12.5</c:v>
                </c:pt>
                <c:pt idx="7">
                  <c:v>12.5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B5D-43C7-BD04-42EB7B4BC7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47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A8BEEA"/>
            </a:solidFill>
            <a:ln>
              <a:noFill/>
            </a:ln>
          </c:spPr>
          <c:explosion val="3"/>
          <c:dPt>
            <c:idx val="0"/>
            <c:bubble3D val="0"/>
            <c:spPr>
              <a:solidFill>
                <a:srgbClr val="A7C9C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B5D-43C7-BD04-42EB7B4BC708}"/>
              </c:ext>
            </c:extLst>
          </c:dPt>
          <c:dPt>
            <c:idx val="1"/>
            <c:bubble3D val="0"/>
            <c:spPr>
              <a:solidFill>
                <a:srgbClr val="A7C9C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B5D-43C7-BD04-42EB7B4BC708}"/>
              </c:ext>
            </c:extLst>
          </c:dPt>
          <c:dPt>
            <c:idx val="2"/>
            <c:bubble3D val="0"/>
            <c:spPr>
              <a:solidFill>
                <a:srgbClr val="A8BEEA"/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rgbClr val="A7C9C0"/>
              </a:solidFill>
              <a:ln w="19050">
                <a:noFill/>
              </a:ln>
              <a:effectLst/>
            </c:spPr>
          </c:dPt>
          <c:dPt>
            <c:idx val="4"/>
            <c:bubble3D val="0"/>
            <c:spPr>
              <a:solidFill>
                <a:srgbClr val="A7C9C0"/>
              </a:solidFill>
              <a:ln w="19050">
                <a:noFill/>
              </a:ln>
              <a:effectLst/>
            </c:spPr>
          </c:dPt>
          <c:dPt>
            <c:idx val="5"/>
            <c:bubble3D val="0"/>
            <c:spPr>
              <a:solidFill>
                <a:srgbClr val="A7C9C0"/>
              </a:solidFill>
              <a:ln w="19050">
                <a:noFill/>
              </a:ln>
              <a:effectLst/>
            </c:spPr>
          </c:dPt>
          <c:dPt>
            <c:idx val="6"/>
            <c:bubble3D val="0"/>
            <c:spPr>
              <a:solidFill>
                <a:srgbClr val="A8BEEA"/>
              </a:solidFill>
              <a:ln w="19050">
                <a:noFill/>
              </a:ln>
              <a:effectLst/>
            </c:spPr>
          </c:dPt>
          <c:dPt>
            <c:idx val="7"/>
            <c:bubble3D val="0"/>
            <c:spPr>
              <a:solidFill>
                <a:srgbClr val="A7C9C0"/>
              </a:solidFill>
              <a:ln w="19050">
                <a:noFill/>
              </a:ln>
              <a:effectLst/>
            </c:spPr>
          </c:dPt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12.5</c:v>
                </c:pt>
                <c:pt idx="1">
                  <c:v>12.5</c:v>
                </c:pt>
                <c:pt idx="2">
                  <c:v>12.5</c:v>
                </c:pt>
                <c:pt idx="3">
                  <c:v>12.5</c:v>
                </c:pt>
                <c:pt idx="4">
                  <c:v>12.5</c:v>
                </c:pt>
                <c:pt idx="5">
                  <c:v>12.5</c:v>
                </c:pt>
                <c:pt idx="6">
                  <c:v>12.5</c:v>
                </c:pt>
                <c:pt idx="7">
                  <c:v>12.5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B5D-43C7-BD04-42EB7B4BC7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47"/>
        <c:holeSize val="7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E8C738-146A-412F-9BD2-A3EA8AEAD5E7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4BBAC-1A14-4857-8B27-5C87C8EE58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228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4BBAC-1A14-4857-8B27-5C87C8EE581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527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4BBAC-1A14-4857-8B27-5C87C8EE581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860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4BBAC-1A14-4857-8B27-5C87C8EE581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355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7955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4BBAC-1A14-4857-8B27-5C87C8EE581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3659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4BBAC-1A14-4857-8B27-5C87C8EE581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126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4BBAC-1A14-4857-8B27-5C87C8EE581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1563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32764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4BBAC-1A14-4857-8B27-5C87C8EE581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5774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4BBAC-1A14-4857-8B27-5C87C8EE581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3559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4BBAC-1A14-4857-8B27-5C87C8EE581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553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4BBAC-1A14-4857-8B27-5C87C8EE581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4350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4BBAC-1A14-4857-8B27-5C87C8EE581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4921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4BBAC-1A14-4857-8B27-5C87C8EE581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3593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0671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4BBAC-1A14-4857-8B27-5C87C8EE581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738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4BBAC-1A14-4857-8B27-5C87C8EE581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311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4BBAC-1A14-4857-8B27-5C87C8EE581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892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4BBAC-1A14-4857-8B27-5C87C8EE581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205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4BBAC-1A14-4857-8B27-5C87C8EE581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889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4BBAC-1A14-4857-8B27-5C87C8EE581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23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4BBAC-1A14-4857-8B27-5C87C8EE581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047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14C8-CF4A-4F84-8A06-4C258DDFC527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59F3-CE8A-4464-B813-EC5755086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768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14C8-CF4A-4F84-8A06-4C258DDFC527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59F3-CE8A-4464-B813-EC5755086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54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14C8-CF4A-4F84-8A06-4C258DDFC527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59F3-CE8A-4464-B813-EC5755086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538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14C8-CF4A-4F84-8A06-4C258DDFC527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59F3-CE8A-4464-B813-EC5755086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749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14C8-CF4A-4F84-8A06-4C258DDFC527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59F3-CE8A-4464-B813-EC5755086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580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14C8-CF4A-4F84-8A06-4C258DDFC527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59F3-CE8A-4464-B813-EC5755086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1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14C8-CF4A-4F84-8A06-4C258DDFC527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59F3-CE8A-4464-B813-EC5755086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62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14C8-CF4A-4F84-8A06-4C258DDFC527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59F3-CE8A-4464-B813-EC5755086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62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14C8-CF4A-4F84-8A06-4C258DDFC527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59F3-CE8A-4464-B813-EC5755086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73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14C8-CF4A-4F84-8A06-4C258DDFC527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59F3-CE8A-4464-B813-EC5755086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566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14C8-CF4A-4F84-8A06-4C258DDFC527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59F3-CE8A-4464-B813-EC5755086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175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714C8-CF4A-4F84-8A06-4C258DDFC527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959F3-CE8A-4464-B813-EC5755086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09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chart" Target="../charts/chart19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chart" Target="../charts/chart20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chart" Target="../charts/chart2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19.jpe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15.png"/><Relationship Id="rId5" Type="http://schemas.openxmlformats.org/officeDocument/2006/relationships/image" Target="../media/image17.jpeg"/><Relationship Id="rId10" Type="http://schemas.openxmlformats.org/officeDocument/2006/relationships/image" Target="../media/image5.svg"/><Relationship Id="rId4" Type="http://schemas.openxmlformats.org/officeDocument/2006/relationships/image" Target="../media/image16.jpeg"/><Relationship Id="rId9" Type="http://schemas.openxmlformats.org/officeDocument/2006/relationships/image" Target="../media/image5.svg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../clipboard/media/image2.svg"/><Relationship Id="rId13" Type="http://schemas.openxmlformats.org/officeDocument/2006/relationships/image" Target="../media/image25.png"/><Relationship Id="rId18" Type="http://schemas.openxmlformats.org/officeDocument/2006/relationships/image" Target="../../clipboard/media/image10.svg"/><Relationship Id="rId26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image" Target="../../clipboard/media/image2.svg"/><Relationship Id="rId17" Type="http://schemas.openxmlformats.org/officeDocument/2006/relationships/image" Target="../media/image27.png"/><Relationship Id="rId25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6" Type="http://schemas.openxmlformats.org/officeDocument/2006/relationships/image" Target="../../clipboard/media/image8.svg"/><Relationship Id="rId1" Type="http://schemas.openxmlformats.org/officeDocument/2006/relationships/slideLayout" Target="../slideLayouts/slideLayout2.xml"/><Relationship Id="rId6" Type="http://schemas.openxmlformats.org/officeDocument/2006/relationships/image" Target="../../clipboard/media/image2.svg"/><Relationship Id="rId24" Type="http://schemas.openxmlformats.org/officeDocument/2006/relationships/image" Target="../media/image37.svg"/><Relationship Id="rId11" Type="http://schemas.openxmlformats.org/officeDocument/2006/relationships/image" Target="../../clipboard/media/image2.svg"/><Relationship Id="rId15" Type="http://schemas.openxmlformats.org/officeDocument/2006/relationships/image" Target="../media/image26.png"/><Relationship Id="rId19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image" Target="../../clipboard/media/image6.svg"/><Relationship Id="rId27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4.png"/><Relationship Id="rId3" Type="http://schemas.openxmlformats.org/officeDocument/2006/relationships/image" Target="../media/image31.jpeg"/><Relationship Id="rId7" Type="http://schemas.openxmlformats.org/officeDocument/2006/relationships/image" Target="../media/image5.sv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../clipboard/media/image2.svg"/><Relationship Id="rId5" Type="http://schemas.openxmlformats.org/officeDocument/2006/relationships/image" Target="../media/image1.png"/><Relationship Id="rId15" Type="http://schemas.microsoft.com/office/2007/relationships/hdphoto" Target="../media/hdphoto3.wdp"/><Relationship Id="rId10" Type="http://schemas.openxmlformats.org/officeDocument/2006/relationships/image" Target="../media/image23.png"/><Relationship Id="rId4" Type="http://schemas.openxmlformats.org/officeDocument/2006/relationships/image" Target="../media/image32.jpeg"/><Relationship Id="rId9" Type="http://schemas.openxmlformats.org/officeDocument/2006/relationships/image" Target="../../clipboard/media/image2.svg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jpeg"/><Relationship Id="rId7" Type="http://schemas.openxmlformats.org/officeDocument/2006/relationships/image" Target="../media/image5.sv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42.png"/><Relationship Id="rId5" Type="http://schemas.openxmlformats.org/officeDocument/2006/relationships/image" Target="../media/image1.pn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5.png"/><Relationship Id="rId18" Type="http://schemas.openxmlformats.org/officeDocument/2006/relationships/image" Target="../media/image49.jpeg"/><Relationship Id="rId3" Type="http://schemas.openxmlformats.org/officeDocument/2006/relationships/image" Target="../media/image43.jpeg"/><Relationship Id="rId7" Type="http://schemas.openxmlformats.org/officeDocument/2006/relationships/image" Target="../media/image5.svg"/><Relationship Id="rId12" Type="http://schemas.openxmlformats.org/officeDocument/2006/relationships/image" Target="../../clipboard/media/image2.sv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15" Type="http://schemas.microsoft.com/office/2007/relationships/hdphoto" Target="../media/hdphoto4.wdp"/><Relationship Id="rId4" Type="http://schemas.openxmlformats.org/officeDocument/2006/relationships/image" Target="../media/image1.png"/><Relationship Id="rId9" Type="http://schemas.openxmlformats.org/officeDocument/2006/relationships/image" Target="../media/image24.png"/><Relationship Id="rId1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53.jpeg"/><Relationship Id="rId17" Type="http://schemas.openxmlformats.org/officeDocument/2006/relationships/image" Target="../media/image57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2.jpeg"/><Relationship Id="rId15" Type="http://schemas.openxmlformats.org/officeDocument/2006/relationships/image" Target="../media/image55.jpeg"/><Relationship Id="rId10" Type="http://schemas.openxmlformats.org/officeDocument/2006/relationships/image" Target="../media/image51.jpeg"/><Relationship Id="rId4" Type="http://schemas.openxmlformats.org/officeDocument/2006/relationships/image" Target="../media/image3.png"/><Relationship Id="rId9" Type="http://schemas.microsoft.com/office/2007/relationships/hdphoto" Target="../media/hdphoto5.wdp"/><Relationship Id="rId14" Type="http://schemas.openxmlformats.org/officeDocument/2006/relationships/image" Target="../media/image6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61.png"/><Relationship Id="rId10" Type="http://schemas.openxmlformats.org/officeDocument/2006/relationships/image" Target="../media/image60.png"/><Relationship Id="rId4" Type="http://schemas.openxmlformats.org/officeDocument/2006/relationships/image" Target="../media/image3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67.png"/><Relationship Id="rId15" Type="http://schemas.microsoft.com/office/2007/relationships/hdphoto" Target="../media/hdphoto6.wdp"/><Relationship Id="rId10" Type="http://schemas.openxmlformats.org/officeDocument/2006/relationships/image" Target="../media/image66.png"/><Relationship Id="rId4" Type="http://schemas.openxmlformats.org/officeDocument/2006/relationships/image" Target="../media/image3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10" Type="http://schemas.openxmlformats.org/officeDocument/2006/relationships/image" Target="../media/image74.jpg"/><Relationship Id="rId4" Type="http://schemas.openxmlformats.org/officeDocument/2006/relationships/image" Target="../media/image1.png"/><Relationship Id="rId9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8.jpe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7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76.png"/><Relationship Id="rId10" Type="http://schemas.openxmlformats.org/officeDocument/2006/relationships/image" Target="../media/image75.png"/><Relationship Id="rId4" Type="http://schemas.openxmlformats.org/officeDocument/2006/relationships/image" Target="../media/image3.png"/><Relationship Id="rId9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4.png"/><Relationship Id="rId3" Type="http://schemas.openxmlformats.org/officeDocument/2006/relationships/image" Target="../media/image1.png"/><Relationship Id="rId68" Type="http://schemas.openxmlformats.org/officeDocument/2006/relationships/image" Target="../media/image81.png"/><Relationship Id="rId7" Type="http://schemas.openxmlformats.org/officeDocument/2006/relationships/image" Target="../media/image5.svg"/><Relationship Id="rId12" Type="http://schemas.openxmlformats.org/officeDocument/2006/relationships/image" Target="../../clipboard/media/image2.svg"/><Relationship Id="rId67" Type="http://schemas.openxmlformats.org/officeDocument/2006/relationships/image" Target="../media/image8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6" Type="http://schemas.microsoft.com/office/2007/relationships/hdphoto" Target="../media/hdphoto3.wdp"/><Relationship Id="rId65" Type="http://schemas.openxmlformats.org/officeDocument/2006/relationships/image" Target="../media/image35.png"/><Relationship Id="rId4" Type="http://schemas.openxmlformats.org/officeDocument/2006/relationships/image" Target="../media/image3.png"/><Relationship Id="rId14" Type="http://schemas.openxmlformats.org/officeDocument/2006/relationships/image" Target="../media/image79.png"/><Relationship Id="rId64" Type="http://schemas.openxmlformats.org/officeDocument/2006/relationships/image" Target="NUL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12" Type="http://schemas.openxmlformats.org/officeDocument/2006/relationships/chart" Target="../charts/chart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11" Type="http://schemas.openxmlformats.org/officeDocument/2006/relationships/chart" Target="../charts/chart8.xml"/><Relationship Id="rId5" Type="http://schemas.openxmlformats.org/officeDocument/2006/relationships/chart" Target="../charts/chart3.xml"/><Relationship Id="rId10" Type="http://schemas.openxmlformats.org/officeDocument/2006/relationships/image" Target="../media/image1.png"/><Relationship Id="rId4" Type="http://schemas.openxmlformats.org/officeDocument/2006/relationships/chart" Target="../charts/chart2.xml"/><Relationship Id="rId9" Type="http://schemas.openxmlformats.org/officeDocument/2006/relationships/chart" Target="../charts/char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11" Type="http://schemas.openxmlformats.org/officeDocument/2006/relationships/chart" Target="../charts/chart11.xml"/><Relationship Id="rId5" Type="http://schemas.openxmlformats.org/officeDocument/2006/relationships/image" Target="../media/image3.png"/><Relationship Id="rId10" Type="http://schemas.openxmlformats.org/officeDocument/2006/relationships/chart" Target="../charts/chart10.xml"/><Relationship Id="rId4" Type="http://schemas.openxmlformats.org/officeDocument/2006/relationships/image" Target="../media/image1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chart" Target="../charts/char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chart" Target="../charts/chart16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103219"/>
            <a:ext cx="12192000" cy="1480457"/>
          </a:xfrm>
          <a:prstGeom prst="rect">
            <a:avLst/>
          </a:prstGeom>
          <a:solidFill>
            <a:srgbClr val="2143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3469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27910" y="478970"/>
            <a:ext cx="9788434" cy="54864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</a:t>
            </a:r>
          </a:p>
          <a:p>
            <a:pPr algn="ctr"/>
            <a:r>
              <a:rPr lang="ru-RU" sz="48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ВОЛГОГРАДА</a:t>
            </a:r>
          </a:p>
          <a:p>
            <a:pPr algn="ctr"/>
            <a:r>
              <a:rPr lang="ru-RU" sz="48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2025 ГОД</a:t>
            </a:r>
            <a:endParaRPr lang="ru-RU" sz="4800" dirty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398" y="196753"/>
            <a:ext cx="885825" cy="98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451210" y="4918553"/>
            <a:ext cx="7341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ФИНАНСОВ АДМИНИСТРАЦИИ ВОЛГОГРАДА</a:t>
            </a:r>
            <a:endParaRPr lang="ru-RU" sz="2400" b="1" dirty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-1198316" y="2850797"/>
            <a:ext cx="3618975" cy="775815"/>
          </a:xfrm>
          <a:prstGeom prst="rect">
            <a:avLst/>
          </a:prstGeom>
          <a:solidFill>
            <a:srgbClr val="21438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17436A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913898" y="3008415"/>
            <a:ext cx="3042536" cy="369332"/>
          </a:xfrm>
          <a:prstGeom prst="rect">
            <a:avLst/>
          </a:prstGeom>
          <a:solidFill>
            <a:srgbClr val="214387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endParaRPr lang="ru-RU" b="1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358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024" y="192129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Овал 30"/>
          <p:cNvSpPr/>
          <p:nvPr/>
        </p:nvSpPr>
        <p:spPr>
          <a:xfrm>
            <a:off x="11786631" y="6514983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715876" y="6457246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600" dirty="0" smtClean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1118739" y="135353"/>
            <a:ext cx="10899090" cy="6941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40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altLang="ru-RU" sz="2400" b="1" i="1" dirty="0" smtClean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altLang="ru-RU" sz="24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размещения нестационарных торговых объектов (НТО)</a:t>
            </a:r>
            <a:endParaRPr lang="ru-RU" altLang="ru-RU" sz="4000" b="1" dirty="0" smtClean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0445" y="36419"/>
            <a:ext cx="1860177" cy="1989356"/>
          </a:xfrm>
          <a:prstGeom prst="rect">
            <a:avLst/>
          </a:prstGeom>
        </p:spPr>
      </p:pic>
      <p:grpSp>
        <p:nvGrpSpPr>
          <p:cNvPr id="35" name="Группа 34"/>
          <p:cNvGrpSpPr/>
          <p:nvPr/>
        </p:nvGrpSpPr>
        <p:grpSpPr>
          <a:xfrm>
            <a:off x="10306235" y="162248"/>
            <a:ext cx="1850338" cy="1313590"/>
            <a:chOff x="10306235" y="162248"/>
            <a:chExt cx="1850338" cy="1313590"/>
          </a:xfrm>
        </p:grpSpPr>
        <p:sp>
          <p:nvSpPr>
            <p:cNvPr id="36" name="Title 1"/>
            <p:cNvSpPr txBox="1">
              <a:spLocks/>
            </p:cNvSpPr>
            <p:nvPr/>
          </p:nvSpPr>
          <p:spPr>
            <a:xfrm>
              <a:off x="10551462" y="245081"/>
              <a:ext cx="1299573" cy="1055198"/>
            </a:xfrm>
            <a:prstGeom prst="rect">
              <a:avLst/>
            </a:prstGeom>
            <a:ln>
              <a:noFill/>
            </a:ln>
          </p:spPr>
          <p:txBody>
            <a:bodyPr>
              <a:noAutofit/>
            </a:bodyPr>
            <a:lstStyle>
              <a:defPPr>
                <a:defRPr lang="ru-RU"/>
              </a:defPPr>
              <a:lvl1pPr>
                <a:lnSpc>
                  <a:spcPct val="90000"/>
                </a:lnSpc>
                <a:spcBef>
                  <a:spcPct val="0"/>
                </a:spcBef>
                <a:buNone/>
                <a:defRPr sz="9600" b="1">
                  <a:ln w="19050">
                    <a:solidFill>
                      <a:srgbClr val="1E4B74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sz="8000" dirty="0" smtClean="0">
                  <a:ln w="19050">
                    <a:noFill/>
                  </a:ln>
                </a:rPr>
                <a:t>14</a:t>
              </a:r>
              <a:endParaRPr lang="en-US" altLang="ru-RU" sz="8000" dirty="0">
                <a:ln w="19050">
                  <a:noFill/>
                </a:ln>
              </a:endParaRPr>
            </a:p>
          </p:txBody>
        </p:sp>
        <p:sp>
          <p:nvSpPr>
            <p:cNvPr id="37" name="Title 1"/>
            <p:cNvSpPr txBox="1">
              <a:spLocks/>
            </p:cNvSpPr>
            <p:nvPr/>
          </p:nvSpPr>
          <p:spPr>
            <a:xfrm>
              <a:off x="10306235" y="475127"/>
              <a:ext cx="398187" cy="575466"/>
            </a:xfrm>
            <a:prstGeom prst="rect">
              <a:avLst/>
            </a:prstGeom>
            <a:ln>
              <a:noFill/>
            </a:ln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ru-RU" altLang="ru-RU" sz="4800" b="1" dirty="0" smtClean="0">
                  <a:ln w="19050">
                    <a:noFill/>
                  </a:ln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  <a:endParaRPr lang="en-US" altLang="ru-RU" sz="4000" b="1" dirty="0">
                <a:ln w="19050"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itle 1"/>
            <p:cNvSpPr txBox="1">
              <a:spLocks/>
            </p:cNvSpPr>
            <p:nvPr/>
          </p:nvSpPr>
          <p:spPr>
            <a:xfrm>
              <a:off x="11510697" y="162248"/>
              <a:ext cx="645876" cy="694102"/>
            </a:xfrm>
            <a:prstGeom prst="rect">
              <a:avLst/>
            </a:prstGeom>
            <a:ln>
              <a:noFill/>
            </a:ln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ru-RU" altLang="ru-RU" sz="4000" b="1" dirty="0" smtClean="0">
                  <a:ln w="19050">
                    <a:noFill/>
                  </a:ln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%</a:t>
              </a:r>
              <a:endParaRPr lang="en-US" altLang="ru-RU" sz="3200" b="1" dirty="0">
                <a:ln w="19050"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Title 1"/>
            <p:cNvSpPr txBox="1">
              <a:spLocks/>
            </p:cNvSpPr>
            <p:nvPr/>
          </p:nvSpPr>
          <p:spPr>
            <a:xfrm>
              <a:off x="10882274" y="1164623"/>
              <a:ext cx="1222311" cy="31121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>
                <a:defRPr/>
              </a:pPr>
              <a:r>
                <a:rPr lang="ru-RU" altLang="ru-RU" sz="1800" i="1" dirty="0" smtClean="0">
                  <a:ln w="19050">
                    <a:noFill/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 факту 2024 года</a:t>
              </a:r>
              <a:endParaRPr lang="en-US" altLang="ru-RU" sz="1400" i="1" dirty="0">
                <a:ln w="1905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3940715" y="2416881"/>
            <a:ext cx="1598032" cy="1127507"/>
            <a:chOff x="9490697" y="3595099"/>
            <a:chExt cx="1117649" cy="1659037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>
              <a:off x="9490697" y="3597911"/>
              <a:ext cx="1113498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10599546" y="3595099"/>
              <a:ext cx="8800" cy="1659037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43" name="Диаграмма 42">
            <a:extLst>
              <a:ext uri="{FF2B5EF4-FFF2-40B4-BE49-F238E27FC236}">
                <a16:creationId xmlns:a16="http://schemas.microsoft.com/office/drawing/2014/main" xmlns="" id="{63CDF28E-6444-4287-8D18-562CCF10B3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4005348"/>
              </p:ext>
            </p:extLst>
          </p:nvPr>
        </p:nvGraphicFramePr>
        <p:xfrm>
          <a:off x="1943955" y="2962517"/>
          <a:ext cx="3887322" cy="2918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4" name="TextBox 2"/>
          <p:cNvSpPr txBox="1"/>
          <p:nvPr/>
        </p:nvSpPr>
        <p:spPr>
          <a:xfrm>
            <a:off x="3883003" y="2047549"/>
            <a:ext cx="206155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800" dirty="0" smtClean="0">
                <a:solidFill>
                  <a:schemeClr val="bg1"/>
                </a:solidFill>
              </a:rPr>
              <a:t>+</a:t>
            </a:r>
            <a:r>
              <a:rPr lang="ru-RU" sz="1800" dirty="0" smtClean="0"/>
              <a:t> </a:t>
            </a:r>
            <a:r>
              <a:rPr lang="ru-RU" sz="1800" dirty="0" smtClean="0">
                <a:solidFill>
                  <a:srgbClr val="007A37"/>
                </a:solidFill>
              </a:rPr>
              <a:t>13,6% </a:t>
            </a:r>
            <a:r>
              <a:rPr lang="ru-RU" sz="1600" dirty="0" smtClean="0">
                <a:solidFill>
                  <a:srgbClr val="007A37"/>
                </a:solidFill>
              </a:rPr>
              <a:t>к 2024 г. </a:t>
            </a:r>
            <a:endParaRPr lang="ru-RU" sz="1600" dirty="0">
              <a:solidFill>
                <a:srgbClr val="007A37"/>
              </a:solidFill>
            </a:endParaRPr>
          </a:p>
        </p:txBody>
      </p:sp>
      <p:sp>
        <p:nvSpPr>
          <p:cNvPr id="45" name="Стрелка вниз 44"/>
          <p:cNvSpPr/>
          <p:nvPr/>
        </p:nvSpPr>
        <p:spPr>
          <a:xfrm flipV="1">
            <a:off x="3940601" y="2102963"/>
            <a:ext cx="125296" cy="208676"/>
          </a:xfrm>
          <a:prstGeom prst="downArrow">
            <a:avLst/>
          </a:prstGeom>
          <a:solidFill>
            <a:srgbClr val="007A37"/>
          </a:solidFill>
          <a:ln>
            <a:solidFill>
              <a:srgbClr val="007A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780274" y="2661475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млн 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7476498" y="2809104"/>
            <a:ext cx="437453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Схеме размещения</a:t>
            </a:r>
            <a:endParaRPr lang="ru-RU" sz="22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Группа 47"/>
          <p:cNvGrpSpPr/>
          <p:nvPr/>
        </p:nvGrpSpPr>
        <p:grpSpPr>
          <a:xfrm>
            <a:off x="7919798" y="2725704"/>
            <a:ext cx="1415362" cy="81481"/>
            <a:chOff x="2786174" y="2105984"/>
            <a:chExt cx="1415362" cy="81481"/>
          </a:xfrm>
        </p:grpSpPr>
        <p:cxnSp>
          <p:nvCxnSpPr>
            <p:cNvPr id="49" name="直接连接符 54">
              <a:extLst>
                <a:ext uri="{FF2B5EF4-FFF2-40B4-BE49-F238E27FC236}">
                  <a16:creationId xmlns="" xmlns:a16="http://schemas.microsoft.com/office/drawing/2014/main" id="{05111ACB-1D90-4E53-B28C-54FBBF15FD6C}"/>
                </a:ext>
              </a:extLst>
            </p:cNvPr>
            <p:cNvCxnSpPr/>
            <p:nvPr/>
          </p:nvCxnSpPr>
          <p:spPr>
            <a:xfrm>
              <a:off x="2786174" y="2105984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直接连接符 54">
              <a:extLst>
                <a:ext uri="{FF2B5EF4-FFF2-40B4-BE49-F238E27FC236}">
                  <a16:creationId xmlns="" xmlns:a16="http://schemas.microsoft.com/office/drawing/2014/main" id="{05111ACB-1D90-4E53-B28C-54FBBF15FD6C}"/>
                </a:ext>
              </a:extLst>
            </p:cNvPr>
            <p:cNvCxnSpPr/>
            <p:nvPr/>
          </p:nvCxnSpPr>
          <p:spPr>
            <a:xfrm>
              <a:off x="3166837" y="2187465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Synergistically utilize technically sound portals with frictionless chains. Dramatically customize…">
            <a:extLst>
              <a:ext uri="{FF2B5EF4-FFF2-40B4-BE49-F238E27FC236}">
                <a16:creationId xmlns="" xmlns:a16="http://schemas.microsoft.com/office/drawing/2014/main" id="{171EABCB-FADF-4107-A502-B0E147BDA8F2}"/>
              </a:ext>
            </a:extLst>
          </p:cNvPr>
          <p:cNvSpPr txBox="1"/>
          <p:nvPr/>
        </p:nvSpPr>
        <p:spPr>
          <a:xfrm>
            <a:off x="7633848" y="1991611"/>
            <a:ext cx="2168278" cy="73866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4800" dirty="0"/>
              <a:t>2</a:t>
            </a:r>
            <a:r>
              <a:rPr lang="ru-RU" altLang="ko-KR" sz="4800" dirty="0" smtClean="0"/>
              <a:t> 278</a:t>
            </a:r>
            <a:endParaRPr lang="ru-RU" altLang="ko-KR" sz="4800" dirty="0"/>
          </a:p>
        </p:txBody>
      </p:sp>
      <p:grpSp>
        <p:nvGrpSpPr>
          <p:cNvPr id="54" name="Группа 53"/>
          <p:cNvGrpSpPr/>
          <p:nvPr/>
        </p:nvGrpSpPr>
        <p:grpSpPr>
          <a:xfrm>
            <a:off x="6747014" y="2070706"/>
            <a:ext cx="601532" cy="584491"/>
            <a:chOff x="6747014" y="2070706"/>
            <a:chExt cx="601532" cy="584491"/>
          </a:xfrm>
        </p:grpSpPr>
        <p:sp>
          <p:nvSpPr>
            <p:cNvPr id="55" name="Овал 54"/>
            <p:cNvSpPr/>
            <p:nvPr/>
          </p:nvSpPr>
          <p:spPr>
            <a:xfrm>
              <a:off x="6747014" y="2070706"/>
              <a:ext cx="597668" cy="5844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69905" y="2129189"/>
              <a:ext cx="578641" cy="506962"/>
            </a:xfrm>
            <a:prstGeom prst="rect">
              <a:avLst/>
            </a:prstGeom>
          </p:spPr>
        </p:pic>
      </p:grpSp>
      <p:sp>
        <p:nvSpPr>
          <p:cNvPr id="57" name="Synergistically utilize technically sound portals with frictionless chains. Dramatically customize…">
            <a:extLst>
              <a:ext uri="{FF2B5EF4-FFF2-40B4-BE49-F238E27FC236}">
                <a16:creationId xmlns="" xmlns:a16="http://schemas.microsoft.com/office/drawing/2014/main" id="{171EABCB-FADF-4107-A502-B0E147BDA8F2}"/>
              </a:ext>
            </a:extLst>
          </p:cNvPr>
          <p:cNvSpPr txBox="1"/>
          <p:nvPr/>
        </p:nvSpPr>
        <p:spPr>
          <a:xfrm>
            <a:off x="7615457" y="4125211"/>
            <a:ext cx="2168278" cy="73866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4800" dirty="0"/>
              <a:t>1</a:t>
            </a:r>
            <a:r>
              <a:rPr lang="ru-RU" altLang="ko-KR" sz="4800" dirty="0" smtClean="0"/>
              <a:t> 713</a:t>
            </a:r>
            <a:endParaRPr lang="ru-RU" altLang="ko-KR" sz="4800" dirty="0"/>
          </a:p>
        </p:txBody>
      </p:sp>
      <p:grpSp>
        <p:nvGrpSpPr>
          <p:cNvPr id="58" name="Группа 57"/>
          <p:cNvGrpSpPr/>
          <p:nvPr/>
        </p:nvGrpSpPr>
        <p:grpSpPr>
          <a:xfrm>
            <a:off x="8024572" y="4859304"/>
            <a:ext cx="1415362" cy="81481"/>
            <a:chOff x="2786174" y="2105984"/>
            <a:chExt cx="1415362" cy="81481"/>
          </a:xfrm>
        </p:grpSpPr>
        <p:cxnSp>
          <p:nvCxnSpPr>
            <p:cNvPr id="59" name="直接连接符 54">
              <a:extLst>
                <a:ext uri="{FF2B5EF4-FFF2-40B4-BE49-F238E27FC236}">
                  <a16:creationId xmlns="" xmlns:a16="http://schemas.microsoft.com/office/drawing/2014/main" id="{05111ACB-1D90-4E53-B28C-54FBBF15FD6C}"/>
                </a:ext>
              </a:extLst>
            </p:cNvPr>
            <p:cNvCxnSpPr/>
            <p:nvPr/>
          </p:nvCxnSpPr>
          <p:spPr>
            <a:xfrm>
              <a:off x="2786174" y="2105984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直接连接符 54">
              <a:extLst>
                <a:ext uri="{FF2B5EF4-FFF2-40B4-BE49-F238E27FC236}">
                  <a16:creationId xmlns="" xmlns:a16="http://schemas.microsoft.com/office/drawing/2014/main" id="{05111ACB-1D90-4E53-B28C-54FBBF15FD6C}"/>
                </a:ext>
              </a:extLst>
            </p:cNvPr>
            <p:cNvCxnSpPr/>
            <p:nvPr/>
          </p:nvCxnSpPr>
          <p:spPr>
            <a:xfrm>
              <a:off x="3166837" y="2187465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1" name="Прямоугольник 60"/>
          <p:cNvSpPr/>
          <p:nvPr/>
        </p:nvSpPr>
        <p:spPr>
          <a:xfrm>
            <a:off x="7476498" y="4918853"/>
            <a:ext cx="437453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заключены</a:t>
            </a:r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договоры</a:t>
            </a:r>
            <a:endParaRPr lang="ru-RU" sz="22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" name="Группа 61"/>
          <p:cNvGrpSpPr/>
          <p:nvPr/>
        </p:nvGrpSpPr>
        <p:grpSpPr>
          <a:xfrm>
            <a:off x="6747014" y="4208412"/>
            <a:ext cx="597668" cy="584491"/>
            <a:chOff x="6747014" y="4208412"/>
            <a:chExt cx="597668" cy="584491"/>
          </a:xfrm>
        </p:grpSpPr>
        <p:sp>
          <p:nvSpPr>
            <p:cNvPr id="63" name="Овал 62"/>
            <p:cNvSpPr/>
            <p:nvPr/>
          </p:nvSpPr>
          <p:spPr>
            <a:xfrm>
              <a:off x="6747014" y="4208412"/>
              <a:ext cx="597668" cy="5844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15453" y="4296394"/>
              <a:ext cx="469614" cy="469614"/>
            </a:xfrm>
            <a:prstGeom prst="rect">
              <a:avLst/>
            </a:prstGeom>
          </p:spPr>
        </p:pic>
      </p:grpSp>
      <p:sp>
        <p:nvSpPr>
          <p:cNvPr id="67" name="Прямоугольник 66"/>
          <p:cNvSpPr/>
          <p:nvPr/>
        </p:nvSpPr>
        <p:spPr>
          <a:xfrm rot="16200000">
            <a:off x="-2425627" y="3452486"/>
            <a:ext cx="5887160" cy="775815"/>
          </a:xfrm>
          <a:prstGeom prst="rect">
            <a:avLst/>
          </a:prstGeom>
          <a:solidFill>
            <a:srgbClr val="214387"/>
          </a:solidFill>
          <a:ln>
            <a:solidFill>
              <a:srgbClr val="2143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7436A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 rot="16200000">
            <a:off x="-1093132" y="2936793"/>
            <a:ext cx="3204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</a:t>
            </a:r>
          </a:p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Волгограда за 2025 год</a:t>
            </a:r>
            <a:endParaRPr lang="ru-RU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212755" y="4864956"/>
            <a:ext cx="63072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TextBox 69"/>
          <p:cNvSpPr txBox="1"/>
          <p:nvPr/>
        </p:nvSpPr>
        <p:spPr>
          <a:xfrm rot="16200000">
            <a:off x="-400772" y="5544638"/>
            <a:ext cx="182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8975625" y="2018224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b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мест</a:t>
            </a:r>
            <a:endParaRPr lang="en-US" b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8969418" y="4123629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b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мест</a:t>
            </a:r>
            <a:endParaRPr lang="en-US" b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33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3" grpId="0">
        <p:bldSub>
          <a:bldChart bld="series"/>
        </p:bldSub>
      </p:bldGraphic>
      <p:bldP spid="44" grpId="0"/>
      <p:bldP spid="45" grpId="0" animBg="1"/>
      <p:bldP spid="46" grpId="0"/>
      <p:bldP spid="47" grpId="0"/>
      <p:bldP spid="52" grpId="0" animBg="1"/>
      <p:bldP spid="57" grpId="0" animBg="1"/>
      <p:bldP spid="61" grpId="0"/>
      <p:bldP spid="71" grpId="0"/>
      <p:bldP spid="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0445" y="36419"/>
            <a:ext cx="1860177" cy="1989356"/>
          </a:xfrm>
          <a:prstGeom prst="rect">
            <a:avLst/>
          </a:prstGeom>
        </p:spPr>
      </p:pic>
      <p:pic>
        <p:nvPicPr>
          <p:cNvPr id="11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024" y="192129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118739" y="135353"/>
            <a:ext cx="10899090" cy="6941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40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altLang="ru-RU" sz="2400" b="1" i="1" dirty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altLang="ru-RU" sz="2400" b="1" dirty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altLang="ru-RU" sz="24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 платы за проезд пассажиров и провоз багажа</a:t>
            </a:r>
          </a:p>
        </p:txBody>
      </p:sp>
      <p:sp>
        <p:nvSpPr>
          <p:cNvPr id="8" name="Овал 7"/>
          <p:cNvSpPr/>
          <p:nvPr/>
        </p:nvSpPr>
        <p:spPr>
          <a:xfrm>
            <a:off x="11786631" y="6514983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24754" y="6457246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600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0306235" y="162248"/>
            <a:ext cx="1850338" cy="1313590"/>
            <a:chOff x="10306235" y="162248"/>
            <a:chExt cx="1850338" cy="1313590"/>
          </a:xfrm>
        </p:grpSpPr>
        <p:sp>
          <p:nvSpPr>
            <p:cNvPr id="14" name="Title 1"/>
            <p:cNvSpPr txBox="1">
              <a:spLocks/>
            </p:cNvSpPr>
            <p:nvPr/>
          </p:nvSpPr>
          <p:spPr>
            <a:xfrm>
              <a:off x="10551462" y="245081"/>
              <a:ext cx="1299573" cy="1055198"/>
            </a:xfrm>
            <a:prstGeom prst="rect">
              <a:avLst/>
            </a:prstGeom>
            <a:ln>
              <a:noFill/>
            </a:ln>
          </p:spPr>
          <p:txBody>
            <a:bodyPr>
              <a:noAutofit/>
            </a:bodyPr>
            <a:lstStyle>
              <a:defPPr>
                <a:defRPr lang="ru-RU"/>
              </a:defPPr>
              <a:lvl1pPr>
                <a:lnSpc>
                  <a:spcPct val="90000"/>
                </a:lnSpc>
                <a:spcBef>
                  <a:spcPct val="0"/>
                </a:spcBef>
                <a:buNone/>
                <a:defRPr sz="9600" b="1">
                  <a:ln w="19050">
                    <a:solidFill>
                      <a:srgbClr val="1E4B74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sz="8000" dirty="0" smtClean="0">
                  <a:ln w="19050">
                    <a:noFill/>
                  </a:ln>
                </a:rPr>
                <a:t>11</a:t>
              </a:r>
              <a:endParaRPr lang="en-US" altLang="ru-RU" sz="8000" dirty="0">
                <a:ln w="19050">
                  <a:noFill/>
                </a:ln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10306235" y="475127"/>
              <a:ext cx="398187" cy="575466"/>
            </a:xfrm>
            <a:prstGeom prst="rect">
              <a:avLst/>
            </a:prstGeom>
            <a:ln>
              <a:noFill/>
            </a:ln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ru-RU" altLang="ru-RU" sz="4800" b="1" dirty="0" smtClean="0">
                  <a:ln w="19050">
                    <a:noFill/>
                  </a:ln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  <a:endParaRPr lang="en-US" altLang="ru-RU" sz="4000" b="1" dirty="0">
                <a:ln w="19050"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11510697" y="162248"/>
              <a:ext cx="645876" cy="694102"/>
            </a:xfrm>
            <a:prstGeom prst="rect">
              <a:avLst/>
            </a:prstGeom>
            <a:ln>
              <a:noFill/>
            </a:ln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ru-RU" altLang="ru-RU" sz="4000" b="1" dirty="0" smtClean="0">
                  <a:ln w="19050">
                    <a:noFill/>
                  </a:ln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%</a:t>
              </a:r>
              <a:endParaRPr lang="en-US" altLang="ru-RU" sz="3200" b="1" dirty="0">
                <a:ln w="19050"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10882274" y="1164623"/>
              <a:ext cx="1222311" cy="31121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>
                <a:defRPr/>
              </a:pPr>
              <a:r>
                <a:rPr lang="ru-RU" altLang="ru-RU" sz="1800" i="1" dirty="0" smtClean="0">
                  <a:ln w="19050">
                    <a:noFill/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 факту 2024 года</a:t>
              </a:r>
              <a:endParaRPr lang="en-US" altLang="ru-RU" sz="1400" i="1" dirty="0">
                <a:ln w="1905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3940715" y="2416881"/>
            <a:ext cx="1598032" cy="1127507"/>
            <a:chOff x="9490697" y="3595099"/>
            <a:chExt cx="1117649" cy="1659037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9490697" y="3597911"/>
              <a:ext cx="1113498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0599546" y="3595099"/>
              <a:ext cx="8800" cy="1659037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xmlns="" id="{63CDF28E-6444-4287-8D18-562CCF10B3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4097431"/>
              </p:ext>
            </p:extLst>
          </p:nvPr>
        </p:nvGraphicFramePr>
        <p:xfrm>
          <a:off x="1943955" y="2962517"/>
          <a:ext cx="3887322" cy="2918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"/>
          <p:cNvSpPr txBox="1"/>
          <p:nvPr/>
        </p:nvSpPr>
        <p:spPr>
          <a:xfrm>
            <a:off x="3883003" y="2047549"/>
            <a:ext cx="206155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800" dirty="0" smtClean="0">
                <a:solidFill>
                  <a:schemeClr val="bg1"/>
                </a:solidFill>
              </a:rPr>
              <a:t>+</a:t>
            </a:r>
            <a:r>
              <a:rPr lang="ru-RU" sz="1800" dirty="0" smtClean="0"/>
              <a:t> </a:t>
            </a:r>
            <a:r>
              <a:rPr lang="ru-RU" sz="1800" dirty="0" smtClean="0">
                <a:solidFill>
                  <a:srgbClr val="007A37"/>
                </a:solidFill>
              </a:rPr>
              <a:t>11,2% </a:t>
            </a:r>
            <a:r>
              <a:rPr lang="ru-RU" sz="1600" dirty="0" smtClean="0">
                <a:solidFill>
                  <a:srgbClr val="007A37"/>
                </a:solidFill>
              </a:rPr>
              <a:t>к 2024 г. </a:t>
            </a:r>
            <a:endParaRPr lang="ru-RU" sz="1600" dirty="0">
              <a:solidFill>
                <a:srgbClr val="007A37"/>
              </a:solidFill>
            </a:endParaRPr>
          </a:p>
        </p:txBody>
      </p:sp>
      <p:sp>
        <p:nvSpPr>
          <p:cNvPr id="23" name="Стрелка вниз 22"/>
          <p:cNvSpPr/>
          <p:nvPr/>
        </p:nvSpPr>
        <p:spPr>
          <a:xfrm flipV="1">
            <a:off x="3940601" y="2102963"/>
            <a:ext cx="125296" cy="208676"/>
          </a:xfrm>
          <a:prstGeom prst="downArrow">
            <a:avLst/>
          </a:prstGeom>
          <a:solidFill>
            <a:srgbClr val="007A37"/>
          </a:solidFill>
          <a:ln>
            <a:solidFill>
              <a:srgbClr val="007A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7476498" y="3153592"/>
            <a:ext cx="404826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«Электротранспорт Плюс»</a:t>
            </a:r>
            <a:endParaRPr lang="ru-RU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8069347" y="2999172"/>
            <a:ext cx="1415362" cy="81481"/>
            <a:chOff x="2786174" y="2105984"/>
            <a:chExt cx="1415362" cy="81481"/>
          </a:xfrm>
        </p:grpSpPr>
        <p:cxnSp>
          <p:nvCxnSpPr>
            <p:cNvPr id="26" name="直接连接符 54">
              <a:extLst>
                <a:ext uri="{FF2B5EF4-FFF2-40B4-BE49-F238E27FC236}">
                  <a16:creationId xmlns="" xmlns:a16="http://schemas.microsoft.com/office/drawing/2014/main" id="{05111ACB-1D90-4E53-B28C-54FBBF15FD6C}"/>
                </a:ext>
              </a:extLst>
            </p:cNvPr>
            <p:cNvCxnSpPr/>
            <p:nvPr/>
          </p:nvCxnSpPr>
          <p:spPr>
            <a:xfrm>
              <a:off x="2786174" y="2105984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直接连接符 54">
              <a:extLst>
                <a:ext uri="{FF2B5EF4-FFF2-40B4-BE49-F238E27FC236}">
                  <a16:creationId xmlns="" xmlns:a16="http://schemas.microsoft.com/office/drawing/2014/main" id="{05111ACB-1D90-4E53-B28C-54FBBF15FD6C}"/>
                </a:ext>
              </a:extLst>
            </p:cNvPr>
            <p:cNvCxnSpPr/>
            <p:nvPr/>
          </p:nvCxnSpPr>
          <p:spPr>
            <a:xfrm>
              <a:off x="3166837" y="2187465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Synergistically utilize technically sound portals with frictionless chains. Dramatically customize…">
            <a:extLst>
              <a:ext uri="{FF2B5EF4-FFF2-40B4-BE49-F238E27FC236}">
                <a16:creationId xmlns="" xmlns:a16="http://schemas.microsoft.com/office/drawing/2014/main" id="{171EABCB-FADF-4107-A502-B0E147BDA8F2}"/>
              </a:ext>
            </a:extLst>
          </p:cNvPr>
          <p:cNvSpPr txBox="1"/>
          <p:nvPr/>
        </p:nvSpPr>
        <p:spPr>
          <a:xfrm>
            <a:off x="7688806" y="4398679"/>
            <a:ext cx="2168278" cy="73866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4800" dirty="0" smtClean="0"/>
              <a:t>690</a:t>
            </a:r>
            <a:endParaRPr lang="ru-RU" altLang="ko-KR" sz="4800" dirty="0"/>
          </a:p>
        </p:txBody>
      </p:sp>
      <p:grpSp>
        <p:nvGrpSpPr>
          <p:cNvPr id="29" name="Группа 28"/>
          <p:cNvGrpSpPr/>
          <p:nvPr/>
        </p:nvGrpSpPr>
        <p:grpSpPr>
          <a:xfrm>
            <a:off x="8069346" y="5132772"/>
            <a:ext cx="1415362" cy="81481"/>
            <a:chOff x="2786174" y="2105984"/>
            <a:chExt cx="1415362" cy="81481"/>
          </a:xfrm>
        </p:grpSpPr>
        <p:cxnSp>
          <p:nvCxnSpPr>
            <p:cNvPr id="30" name="直接连接符 54">
              <a:extLst>
                <a:ext uri="{FF2B5EF4-FFF2-40B4-BE49-F238E27FC236}">
                  <a16:creationId xmlns="" xmlns:a16="http://schemas.microsoft.com/office/drawing/2014/main" id="{05111ACB-1D90-4E53-B28C-54FBBF15FD6C}"/>
                </a:ext>
              </a:extLst>
            </p:cNvPr>
            <p:cNvCxnSpPr/>
            <p:nvPr/>
          </p:nvCxnSpPr>
          <p:spPr>
            <a:xfrm>
              <a:off x="2786174" y="2105984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直接连接符 54">
              <a:extLst>
                <a:ext uri="{FF2B5EF4-FFF2-40B4-BE49-F238E27FC236}">
                  <a16:creationId xmlns="" xmlns:a16="http://schemas.microsoft.com/office/drawing/2014/main" id="{05111ACB-1D90-4E53-B28C-54FBBF15FD6C}"/>
                </a:ext>
              </a:extLst>
            </p:cNvPr>
            <p:cNvCxnSpPr/>
            <p:nvPr/>
          </p:nvCxnSpPr>
          <p:spPr>
            <a:xfrm>
              <a:off x="3166837" y="2187465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Прямоугольник 31"/>
          <p:cNvSpPr/>
          <p:nvPr/>
        </p:nvSpPr>
        <p:spPr>
          <a:xfrm>
            <a:off x="7476498" y="5192321"/>
            <a:ext cx="42393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«Волгоградский</a:t>
            </a:r>
          </a:p>
          <a:p>
            <a:r>
              <a:rPr lang="ru-RU" sz="20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автобусный парк»</a:t>
            </a:r>
            <a:endParaRPr lang="ru-RU" sz="20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Synergistically utilize technically sound portals with frictionless chains. Dramatically customize…">
            <a:extLst>
              <a:ext uri="{FF2B5EF4-FFF2-40B4-BE49-F238E27FC236}">
                <a16:creationId xmlns="" xmlns:a16="http://schemas.microsoft.com/office/drawing/2014/main" id="{171EABCB-FADF-4107-A502-B0E147BDA8F2}"/>
              </a:ext>
            </a:extLst>
          </p:cNvPr>
          <p:cNvSpPr txBox="1"/>
          <p:nvPr/>
        </p:nvSpPr>
        <p:spPr>
          <a:xfrm>
            <a:off x="7688807" y="2265079"/>
            <a:ext cx="2168278" cy="73866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4800" dirty="0" smtClean="0"/>
              <a:t>633</a:t>
            </a:r>
            <a:endParaRPr lang="ru-RU" altLang="ko-KR" sz="4800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6747014" y="2344174"/>
            <a:ext cx="597668" cy="584491"/>
            <a:chOff x="6747014" y="2070706"/>
            <a:chExt cx="597668" cy="584491"/>
          </a:xfrm>
        </p:grpSpPr>
        <p:sp>
          <p:nvSpPr>
            <p:cNvPr id="37" name="Овал 36"/>
            <p:cNvSpPr/>
            <p:nvPr/>
          </p:nvSpPr>
          <p:spPr>
            <a:xfrm>
              <a:off x="6747014" y="2070706"/>
              <a:ext cx="597668" cy="5844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4" name="Группа 43"/>
            <p:cNvGrpSpPr/>
            <p:nvPr/>
          </p:nvGrpSpPr>
          <p:grpSpPr>
            <a:xfrm>
              <a:off x="6817380" y="2152409"/>
              <a:ext cx="470978" cy="360778"/>
              <a:chOff x="3224212" y="0"/>
              <a:chExt cx="5743575" cy="6858000"/>
            </a:xfrm>
          </p:grpSpPr>
          <p:pic>
            <p:nvPicPr>
              <p:cNvPr id="45" name="Рисунок 44"/>
              <p:cNvPicPr>
                <a:picLocks noChangeAspect="1"/>
              </p:cNvPicPr>
              <p:nvPr/>
            </p:nvPicPr>
            <p:blipFill>
              <a:blip r:embed="rId6">
                <a:biLevel thresh="75000"/>
              </a:blip>
              <a:stretch>
                <a:fillRect/>
              </a:stretch>
            </p:blipFill>
            <p:spPr>
              <a:xfrm>
                <a:off x="3224212" y="0"/>
                <a:ext cx="5743575" cy="6858000"/>
              </a:xfrm>
              <a:prstGeom prst="rect">
                <a:avLst/>
              </a:prstGeom>
            </p:spPr>
          </p:pic>
          <p:sp>
            <p:nvSpPr>
              <p:cNvPr id="46" name="Прямоугольник 45"/>
              <p:cNvSpPr/>
              <p:nvPr/>
            </p:nvSpPr>
            <p:spPr>
              <a:xfrm rot="533624">
                <a:off x="7292096" y="2193066"/>
                <a:ext cx="799938" cy="4630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4" name="Группа 3"/>
          <p:cNvGrpSpPr/>
          <p:nvPr/>
        </p:nvGrpSpPr>
        <p:grpSpPr>
          <a:xfrm>
            <a:off x="6747014" y="4481880"/>
            <a:ext cx="597668" cy="584491"/>
            <a:chOff x="6747014" y="4208412"/>
            <a:chExt cx="597668" cy="584491"/>
          </a:xfrm>
        </p:grpSpPr>
        <p:sp>
          <p:nvSpPr>
            <p:cNvPr id="40" name="Овал 39"/>
            <p:cNvSpPr/>
            <p:nvPr/>
          </p:nvSpPr>
          <p:spPr>
            <a:xfrm>
              <a:off x="6747014" y="4208412"/>
              <a:ext cx="597668" cy="5844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151" y="4225504"/>
              <a:ext cx="545435" cy="545435"/>
            </a:xfrm>
            <a:prstGeom prst="rect">
              <a:avLst/>
            </a:prstGeom>
          </p:spPr>
        </p:pic>
      </p:grpSp>
      <p:sp>
        <p:nvSpPr>
          <p:cNvPr id="55" name="Прямоугольник 54"/>
          <p:cNvSpPr/>
          <p:nvPr/>
        </p:nvSpPr>
        <p:spPr>
          <a:xfrm>
            <a:off x="8586951" y="2273983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млн 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8586695" y="4422364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млн 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1780274" y="2661475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млн 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 rot="16200000">
            <a:off x="-2425627" y="3452486"/>
            <a:ext cx="5887160" cy="775815"/>
          </a:xfrm>
          <a:prstGeom prst="rect">
            <a:avLst/>
          </a:prstGeom>
          <a:solidFill>
            <a:srgbClr val="214387"/>
          </a:solidFill>
          <a:ln>
            <a:solidFill>
              <a:srgbClr val="2143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7436A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 rot="16200000">
            <a:off x="-1093132" y="2936793"/>
            <a:ext cx="3204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</a:t>
            </a:r>
          </a:p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Волгограда за 2025 год</a:t>
            </a:r>
            <a:endParaRPr lang="ru-RU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212755" y="4864956"/>
            <a:ext cx="63072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 rot="16200000">
            <a:off x="-400772" y="5544638"/>
            <a:ext cx="182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996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Sub>
          <a:bldChart bld="series"/>
        </p:bldSub>
      </p:bldGraphic>
      <p:bldP spid="22" grpId="0"/>
      <p:bldP spid="23" grpId="0" animBg="1"/>
      <p:bldP spid="24" grpId="0"/>
      <p:bldP spid="28" grpId="0" animBg="1"/>
      <p:bldP spid="32" grpId="0"/>
      <p:bldP spid="34" grpId="0" animBg="1"/>
      <p:bldP spid="55" grpId="0"/>
      <p:bldP spid="56" grpId="0"/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Прямоугольник 62"/>
          <p:cNvSpPr/>
          <p:nvPr/>
        </p:nvSpPr>
        <p:spPr>
          <a:xfrm>
            <a:off x="9102038" y="1"/>
            <a:ext cx="304588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3791" y="42073"/>
            <a:ext cx="1860177" cy="1989356"/>
          </a:xfrm>
          <a:prstGeom prst="rect">
            <a:avLst/>
          </a:prstGeom>
        </p:spPr>
      </p:pic>
      <p:pic>
        <p:nvPicPr>
          <p:cNvPr id="11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024" y="192129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118739" y="135353"/>
            <a:ext cx="10899090" cy="6941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40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ТУРИСТИЧЕСКИЙ НАЛОГ</a:t>
            </a:r>
            <a:endParaRPr lang="ru-RU" altLang="ru-RU" sz="3200" b="1" dirty="0" smtClean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altLang="ru-RU" sz="24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(установлен с 1 января 2025 года)</a:t>
            </a:r>
          </a:p>
        </p:txBody>
      </p:sp>
      <p:sp>
        <p:nvSpPr>
          <p:cNvPr id="8" name="Овал 7"/>
          <p:cNvSpPr/>
          <p:nvPr/>
        </p:nvSpPr>
        <p:spPr>
          <a:xfrm>
            <a:off x="11786631" y="6514983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15876" y="6457578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600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10164463" y="628795"/>
            <a:ext cx="1969505" cy="8159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ru-RU" altLang="ru-RU" sz="1800" b="1" i="1" dirty="0" smtClean="0">
                <a:ln w="1905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 </a:t>
            </a:r>
            <a:r>
              <a:rPr lang="ru-RU" altLang="ru-RU" sz="2800" b="1" i="1" dirty="0" smtClean="0">
                <a:ln w="1905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РОСТА</a:t>
            </a:r>
            <a:endParaRPr lang="en-US" altLang="ru-RU" sz="2000" b="1" i="1" dirty="0">
              <a:ln w="1905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9308" y="2467933"/>
            <a:ext cx="610689" cy="610689"/>
          </a:xfrm>
          <a:prstGeom prst="rect">
            <a:avLst/>
          </a:prstGeom>
        </p:spPr>
      </p:pic>
      <p:sp>
        <p:nvSpPr>
          <p:cNvPr id="66" name="Прямоугольник 65"/>
          <p:cNvSpPr/>
          <p:nvPr/>
        </p:nvSpPr>
        <p:spPr>
          <a:xfrm>
            <a:off x="9102038" y="2492204"/>
            <a:ext cx="30262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solidFill>
                  <a:srgbClr val="3D65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</a:t>
            </a:r>
            <a:r>
              <a:rPr lang="ru-RU" sz="1600" b="1" dirty="0" smtClean="0">
                <a:solidFill>
                  <a:srgbClr val="007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2246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вошел </a:t>
            </a:r>
            <a:r>
              <a:rPr lang="ru-RU" sz="2400" b="1" dirty="0">
                <a:solidFill>
                  <a:srgbClr val="2246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000" b="1" dirty="0" smtClean="0">
                <a:solidFill>
                  <a:srgbClr val="2246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топ-10</a:t>
            </a:r>
            <a:r>
              <a:rPr lang="ru-RU" sz="2800" b="1" dirty="0" smtClean="0">
                <a:solidFill>
                  <a:srgbClr val="2246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2246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САМЫХ ПОПУЛЯРНЫХ НАПРАВЛЕНИЙ</a:t>
            </a:r>
            <a:endParaRPr lang="ru-RU" sz="1800" b="1" dirty="0">
              <a:solidFill>
                <a:srgbClr val="2246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9398653" y="4992260"/>
            <a:ext cx="27492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b="1" i="1" dirty="0" smtClean="0">
                <a:solidFill>
                  <a:srgbClr val="69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Минэкономразвития</a:t>
            </a:r>
            <a:r>
              <a:rPr lang="ru-RU" sz="1200" b="1" i="1" dirty="0">
                <a:solidFill>
                  <a:srgbClr val="69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России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85647" y="1619708"/>
            <a:ext cx="7593874" cy="1602463"/>
          </a:xfrm>
          <a:prstGeom prst="rect">
            <a:avLst/>
          </a:prstGeom>
          <a:noFill/>
          <a:ln w="28575">
            <a:solidFill>
              <a:srgbClr val="2143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BFB18481-DCA3-4DBA-99B3-7F0452283A55}"/>
              </a:ext>
            </a:extLst>
          </p:cNvPr>
          <p:cNvSpPr txBox="1"/>
          <p:nvPr/>
        </p:nvSpPr>
        <p:spPr>
          <a:xfrm>
            <a:off x="1286027" y="1368442"/>
            <a:ext cx="7352875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600" dirty="0">
                <a:solidFill>
                  <a:srgbClr val="22468E"/>
                </a:solidFill>
              </a:rPr>
              <a:t>До 2029 </a:t>
            </a:r>
            <a:r>
              <a:rPr lang="ru-RU" sz="1600" dirty="0"/>
              <a:t>года </a:t>
            </a:r>
            <a:r>
              <a:rPr lang="ru-RU" sz="2000" dirty="0" smtClean="0"/>
              <a:t>ЕЖЕГОДНОЕ УВЕЛИЧЕНИЕ</a:t>
            </a:r>
            <a:r>
              <a:rPr lang="ru-RU" sz="2000" dirty="0"/>
              <a:t> </a:t>
            </a:r>
            <a:r>
              <a:rPr lang="ru-RU" sz="1600" dirty="0" smtClean="0">
                <a:solidFill>
                  <a:srgbClr val="22468E"/>
                </a:solidFill>
              </a:rPr>
              <a:t>налоговой ставки на </a:t>
            </a:r>
            <a:r>
              <a:rPr lang="ru-RU" sz="2000" dirty="0" smtClean="0">
                <a:solidFill>
                  <a:srgbClr val="22468E"/>
                </a:solidFill>
              </a:rPr>
              <a:t>1%</a:t>
            </a:r>
            <a:endParaRPr lang="ru-RU" sz="1600" dirty="0" smtClean="0">
              <a:solidFill>
                <a:srgbClr val="22468E"/>
              </a:solidFill>
            </a:endParaRPr>
          </a:p>
          <a:p>
            <a:pPr algn="r"/>
            <a:r>
              <a:rPr lang="ru-RU" sz="1800" i="1" dirty="0" smtClean="0">
                <a:solidFill>
                  <a:schemeClr val="bg1">
                    <a:lumMod val="50000"/>
                  </a:schemeClr>
                </a:solidFill>
              </a:rPr>
              <a:t>(с 1% до 5%)</a:t>
            </a:r>
            <a:endParaRPr lang="ru-RU" sz="1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7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2001029" y="2001792"/>
            <a:ext cx="627143" cy="55399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3600" dirty="0" smtClean="0"/>
              <a:t>43</a:t>
            </a:r>
            <a:endParaRPr lang="ru-RU" altLang="ko-KR" sz="3600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2396868" y="1990663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млн 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1867890" y="2635378"/>
            <a:ext cx="1678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4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14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 поступлений в 2025 году</a:t>
            </a:r>
            <a:endParaRPr lang="ru-RU" sz="14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6755620" y="2615491"/>
            <a:ext cx="198780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4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длительность пребывания </a:t>
            </a:r>
            <a:r>
              <a:rPr lang="ru-RU" sz="14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туристов</a:t>
            </a:r>
            <a:endParaRPr lang="ru-RU" sz="14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7075832" y="1995189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дня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4443603" y="2631100"/>
            <a:ext cx="197514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4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4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алоговая ставка</a:t>
            </a:r>
          </a:p>
          <a:p>
            <a:r>
              <a:rPr lang="ru-RU" sz="14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 году</a:t>
            </a:r>
          </a:p>
        </p:txBody>
      </p:sp>
      <p:grpSp>
        <p:nvGrpSpPr>
          <p:cNvPr id="104" name="Группа 103"/>
          <p:cNvGrpSpPr/>
          <p:nvPr/>
        </p:nvGrpSpPr>
        <p:grpSpPr>
          <a:xfrm>
            <a:off x="1333471" y="2209101"/>
            <a:ext cx="489795" cy="478996"/>
            <a:chOff x="6747014" y="2344174"/>
            <a:chExt cx="597668" cy="584491"/>
          </a:xfrm>
        </p:grpSpPr>
        <p:sp>
          <p:nvSpPr>
            <p:cNvPr id="105" name="Овал 104"/>
            <p:cNvSpPr/>
            <p:nvPr/>
          </p:nvSpPr>
          <p:spPr>
            <a:xfrm>
              <a:off x="6747014" y="2344174"/>
              <a:ext cx="597668" cy="5844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6" name="Рисунок 105" descr="Монеты контур">
              <a:extLst>
                <a:ext uri="{FF2B5EF4-FFF2-40B4-BE49-F238E27FC236}">
                  <a16:creationId xmlns:a16="http://schemas.microsoft.com/office/drawing/2014/main" xmlns="" id="{2E1A7412-C50B-4FC0-3B41-6AD32EBB4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6798971" y="2375006"/>
              <a:ext cx="505734" cy="505734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3920697" y="2209101"/>
            <a:ext cx="489795" cy="478996"/>
            <a:chOff x="1987402" y="2226521"/>
            <a:chExt cx="489795" cy="478996"/>
          </a:xfrm>
        </p:grpSpPr>
        <p:sp>
          <p:nvSpPr>
            <p:cNvPr id="108" name="Овал 107"/>
            <p:cNvSpPr/>
            <p:nvPr/>
          </p:nvSpPr>
          <p:spPr>
            <a:xfrm>
              <a:off x="1987402" y="2226521"/>
              <a:ext cx="489795" cy="4789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1" name="Рисунок 110"/>
            <p:cNvPicPr>
              <a:picLocks noChangeAspect="1"/>
            </p:cNvPicPr>
            <p:nvPr/>
          </p:nvPicPr>
          <p:blipFill rotWithShape="1">
            <a:blip r:embed="rId8"/>
            <a:srcRect l="17103" t="14785" r="18119" b="21155"/>
            <a:stretch/>
          </p:blipFill>
          <p:spPr>
            <a:xfrm>
              <a:off x="2107040" y="2354666"/>
              <a:ext cx="243182" cy="240488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6229265" y="2214961"/>
            <a:ext cx="489795" cy="478996"/>
            <a:chOff x="2606499" y="2232381"/>
            <a:chExt cx="489795" cy="478996"/>
          </a:xfrm>
        </p:grpSpPr>
        <p:sp>
          <p:nvSpPr>
            <p:cNvPr id="110" name="Овал 109"/>
            <p:cNvSpPr/>
            <p:nvPr/>
          </p:nvSpPr>
          <p:spPr>
            <a:xfrm>
              <a:off x="2606499" y="2232381"/>
              <a:ext cx="489795" cy="4789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5" name="Группа 84"/>
            <p:cNvGrpSpPr/>
            <p:nvPr/>
          </p:nvGrpSpPr>
          <p:grpSpPr>
            <a:xfrm>
              <a:off x="2717584" y="2336362"/>
              <a:ext cx="267623" cy="277095"/>
              <a:chOff x="8217056" y="3762375"/>
              <a:chExt cx="306387" cy="306388"/>
            </a:xfrm>
          </p:grpSpPr>
          <p:sp>
            <p:nvSpPr>
              <p:cNvPr id="86" name="Полилиния 27"/>
              <p:cNvSpPr>
                <a:spLocks/>
              </p:cNvSpPr>
              <p:nvPr/>
            </p:nvSpPr>
            <p:spPr bwMode="auto">
              <a:xfrm>
                <a:off x="8424863" y="3943350"/>
                <a:ext cx="53975" cy="53975"/>
              </a:xfrm>
              <a:custGeom>
                <a:avLst/>
                <a:gdLst>
                  <a:gd name="T0" fmla="*/ 300 w 360"/>
                  <a:gd name="T1" fmla="*/ 240 h 360"/>
                  <a:gd name="T2" fmla="*/ 120 w 360"/>
                  <a:gd name="T3" fmla="*/ 240 h 360"/>
                  <a:gd name="T4" fmla="*/ 120 w 360"/>
                  <a:gd name="T5" fmla="*/ 60 h 360"/>
                  <a:gd name="T6" fmla="*/ 60 w 360"/>
                  <a:gd name="T7" fmla="*/ 0 h 360"/>
                  <a:gd name="T8" fmla="*/ 0 w 360"/>
                  <a:gd name="T9" fmla="*/ 60 h 360"/>
                  <a:gd name="T10" fmla="*/ 0 w 360"/>
                  <a:gd name="T11" fmla="*/ 300 h 360"/>
                  <a:gd name="T12" fmla="*/ 60 w 360"/>
                  <a:gd name="T13" fmla="*/ 360 h 360"/>
                  <a:gd name="T14" fmla="*/ 300 w 360"/>
                  <a:gd name="T15" fmla="*/ 360 h 360"/>
                  <a:gd name="T16" fmla="*/ 360 w 360"/>
                  <a:gd name="T17" fmla="*/ 300 h 360"/>
                  <a:gd name="T18" fmla="*/ 300 w 360"/>
                  <a:gd name="T19" fmla="*/ 24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0" h="360">
                    <a:moveTo>
                      <a:pt x="300" y="240"/>
                    </a:moveTo>
                    <a:cubicBezTo>
                      <a:pt x="120" y="240"/>
                      <a:pt x="120" y="240"/>
                      <a:pt x="120" y="240"/>
                    </a:cubicBezTo>
                    <a:cubicBezTo>
                      <a:pt x="120" y="60"/>
                      <a:pt x="120" y="60"/>
                      <a:pt x="120" y="60"/>
                    </a:cubicBezTo>
                    <a:cubicBezTo>
                      <a:pt x="120" y="27"/>
                      <a:pt x="93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300"/>
                      <a:pt x="0" y="300"/>
                      <a:pt x="0" y="300"/>
                    </a:cubicBezTo>
                    <a:cubicBezTo>
                      <a:pt x="0" y="333"/>
                      <a:pt x="27" y="360"/>
                      <a:pt x="60" y="360"/>
                    </a:cubicBezTo>
                    <a:cubicBezTo>
                      <a:pt x="300" y="360"/>
                      <a:pt x="300" y="360"/>
                      <a:pt x="300" y="360"/>
                    </a:cubicBezTo>
                    <a:cubicBezTo>
                      <a:pt x="333" y="360"/>
                      <a:pt x="360" y="333"/>
                      <a:pt x="360" y="300"/>
                    </a:cubicBezTo>
                    <a:cubicBezTo>
                      <a:pt x="360" y="267"/>
                      <a:pt x="333" y="240"/>
                      <a:pt x="300" y="24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>
                  <a:solidFill>
                    <a:srgbClr val="214387"/>
                  </a:solidFill>
                </a:endParaRPr>
              </a:p>
            </p:txBody>
          </p:sp>
          <p:sp>
            <p:nvSpPr>
              <p:cNvPr id="87" name="Полилиния 28"/>
              <p:cNvSpPr>
                <a:spLocks/>
              </p:cNvSpPr>
              <p:nvPr/>
            </p:nvSpPr>
            <p:spPr bwMode="auto">
              <a:xfrm>
                <a:off x="8245475" y="3925888"/>
                <a:ext cx="53975" cy="17463"/>
              </a:xfrm>
              <a:custGeom>
                <a:avLst/>
                <a:gdLst>
                  <a:gd name="T0" fmla="*/ 300 w 360"/>
                  <a:gd name="T1" fmla="*/ 0 h 120"/>
                  <a:gd name="T2" fmla="*/ 60 w 360"/>
                  <a:gd name="T3" fmla="*/ 0 h 120"/>
                  <a:gd name="T4" fmla="*/ 0 w 360"/>
                  <a:gd name="T5" fmla="*/ 60 h 120"/>
                  <a:gd name="T6" fmla="*/ 60 w 360"/>
                  <a:gd name="T7" fmla="*/ 120 h 120"/>
                  <a:gd name="T8" fmla="*/ 300 w 360"/>
                  <a:gd name="T9" fmla="*/ 120 h 120"/>
                  <a:gd name="T10" fmla="*/ 360 w 360"/>
                  <a:gd name="T11" fmla="*/ 60 h 120"/>
                  <a:gd name="T12" fmla="*/ 300 w 360"/>
                  <a:gd name="T1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0" h="120">
                    <a:moveTo>
                      <a:pt x="300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3"/>
                      <a:pt x="27" y="120"/>
                      <a:pt x="60" y="120"/>
                    </a:cubicBezTo>
                    <a:cubicBezTo>
                      <a:pt x="300" y="120"/>
                      <a:pt x="300" y="120"/>
                      <a:pt x="300" y="120"/>
                    </a:cubicBezTo>
                    <a:cubicBezTo>
                      <a:pt x="333" y="120"/>
                      <a:pt x="360" y="93"/>
                      <a:pt x="360" y="60"/>
                    </a:cubicBezTo>
                    <a:cubicBezTo>
                      <a:pt x="360" y="27"/>
                      <a:pt x="333" y="0"/>
                      <a:pt x="30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>
                  <a:solidFill>
                    <a:srgbClr val="214387"/>
                  </a:solidFill>
                </a:endParaRPr>
              </a:p>
            </p:txBody>
          </p:sp>
          <p:sp>
            <p:nvSpPr>
              <p:cNvPr id="88" name="Полилиния 29"/>
              <p:cNvSpPr>
                <a:spLocks/>
              </p:cNvSpPr>
              <p:nvPr/>
            </p:nvSpPr>
            <p:spPr bwMode="auto">
              <a:xfrm>
                <a:off x="8245475" y="3979863"/>
                <a:ext cx="53975" cy="17463"/>
              </a:xfrm>
              <a:custGeom>
                <a:avLst/>
                <a:gdLst>
                  <a:gd name="T0" fmla="*/ 300 w 360"/>
                  <a:gd name="T1" fmla="*/ 0 h 120"/>
                  <a:gd name="T2" fmla="*/ 60 w 360"/>
                  <a:gd name="T3" fmla="*/ 0 h 120"/>
                  <a:gd name="T4" fmla="*/ 0 w 360"/>
                  <a:gd name="T5" fmla="*/ 60 h 120"/>
                  <a:gd name="T6" fmla="*/ 60 w 360"/>
                  <a:gd name="T7" fmla="*/ 120 h 120"/>
                  <a:gd name="T8" fmla="*/ 300 w 360"/>
                  <a:gd name="T9" fmla="*/ 120 h 120"/>
                  <a:gd name="T10" fmla="*/ 360 w 360"/>
                  <a:gd name="T11" fmla="*/ 60 h 120"/>
                  <a:gd name="T12" fmla="*/ 300 w 360"/>
                  <a:gd name="T1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0" h="120">
                    <a:moveTo>
                      <a:pt x="300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3"/>
                      <a:pt x="27" y="120"/>
                      <a:pt x="60" y="120"/>
                    </a:cubicBezTo>
                    <a:cubicBezTo>
                      <a:pt x="300" y="120"/>
                      <a:pt x="300" y="120"/>
                      <a:pt x="300" y="120"/>
                    </a:cubicBezTo>
                    <a:cubicBezTo>
                      <a:pt x="333" y="120"/>
                      <a:pt x="360" y="93"/>
                      <a:pt x="360" y="60"/>
                    </a:cubicBezTo>
                    <a:cubicBezTo>
                      <a:pt x="360" y="27"/>
                      <a:pt x="333" y="0"/>
                      <a:pt x="30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>
                  <a:solidFill>
                    <a:srgbClr val="214387"/>
                  </a:solidFill>
                </a:endParaRPr>
              </a:p>
            </p:txBody>
          </p:sp>
          <p:sp>
            <p:nvSpPr>
              <p:cNvPr id="89" name="Полилиния 30"/>
              <p:cNvSpPr>
                <a:spLocks noEditPoints="1"/>
              </p:cNvSpPr>
              <p:nvPr/>
            </p:nvSpPr>
            <p:spPr bwMode="auto">
              <a:xfrm>
                <a:off x="8217056" y="3762375"/>
                <a:ext cx="306387" cy="306388"/>
              </a:xfrm>
              <a:custGeom>
                <a:avLst/>
                <a:gdLst>
                  <a:gd name="T0" fmla="*/ 1808 w 2048"/>
                  <a:gd name="T1" fmla="*/ 240 h 2048"/>
                  <a:gd name="T2" fmla="*/ 1628 w 2048"/>
                  <a:gd name="T3" fmla="*/ 0 h 2048"/>
                  <a:gd name="T4" fmla="*/ 1448 w 2048"/>
                  <a:gd name="T5" fmla="*/ 240 h 2048"/>
                  <a:gd name="T6" fmla="*/ 1208 w 2048"/>
                  <a:gd name="T7" fmla="*/ 180 h 2048"/>
                  <a:gd name="T8" fmla="*/ 848 w 2048"/>
                  <a:gd name="T9" fmla="*/ 180 h 2048"/>
                  <a:gd name="T10" fmla="*/ 600 w 2048"/>
                  <a:gd name="T11" fmla="*/ 240 h 2048"/>
                  <a:gd name="T12" fmla="*/ 420 w 2048"/>
                  <a:gd name="T13" fmla="*/ 0 h 2048"/>
                  <a:gd name="T14" fmla="*/ 240 w 2048"/>
                  <a:gd name="T15" fmla="*/ 240 h 2048"/>
                  <a:gd name="T16" fmla="*/ 0 w 2048"/>
                  <a:gd name="T17" fmla="*/ 420 h 2048"/>
                  <a:gd name="T18" fmla="*/ 180 w 2048"/>
                  <a:gd name="T19" fmla="*/ 1928 h 2048"/>
                  <a:gd name="T20" fmla="*/ 1508 w 2048"/>
                  <a:gd name="T21" fmla="*/ 2048 h 2048"/>
                  <a:gd name="T22" fmla="*/ 2048 w 2048"/>
                  <a:gd name="T23" fmla="*/ 420 h 2048"/>
                  <a:gd name="T24" fmla="*/ 1568 w 2048"/>
                  <a:gd name="T25" fmla="*/ 180 h 2048"/>
                  <a:gd name="T26" fmla="*/ 1688 w 2048"/>
                  <a:gd name="T27" fmla="*/ 180 h 2048"/>
                  <a:gd name="T28" fmla="*/ 1628 w 2048"/>
                  <a:gd name="T29" fmla="*/ 480 h 2048"/>
                  <a:gd name="T30" fmla="*/ 1568 w 2048"/>
                  <a:gd name="T31" fmla="*/ 180 h 2048"/>
                  <a:gd name="T32" fmla="*/ 968 w 2048"/>
                  <a:gd name="T33" fmla="*/ 300 h 2048"/>
                  <a:gd name="T34" fmla="*/ 968 w 2048"/>
                  <a:gd name="T35" fmla="*/ 180 h 2048"/>
                  <a:gd name="T36" fmla="*/ 1088 w 2048"/>
                  <a:gd name="T37" fmla="*/ 180 h 2048"/>
                  <a:gd name="T38" fmla="*/ 1028 w 2048"/>
                  <a:gd name="T39" fmla="*/ 480 h 2048"/>
                  <a:gd name="T40" fmla="*/ 968 w 2048"/>
                  <a:gd name="T41" fmla="*/ 300 h 2048"/>
                  <a:gd name="T42" fmla="*/ 420 w 2048"/>
                  <a:gd name="T43" fmla="*/ 120 h 2048"/>
                  <a:gd name="T44" fmla="*/ 480 w 2048"/>
                  <a:gd name="T45" fmla="*/ 420 h 2048"/>
                  <a:gd name="T46" fmla="*/ 360 w 2048"/>
                  <a:gd name="T47" fmla="*/ 420 h 2048"/>
                  <a:gd name="T48" fmla="*/ 1508 w 2048"/>
                  <a:gd name="T49" fmla="*/ 1928 h 2048"/>
                  <a:gd name="T50" fmla="*/ 1508 w 2048"/>
                  <a:gd name="T51" fmla="*/ 1088 h 2048"/>
                  <a:gd name="T52" fmla="*/ 1508 w 2048"/>
                  <a:gd name="T53" fmla="*/ 1928 h 2048"/>
                  <a:gd name="T54" fmla="*/ 1508 w 2048"/>
                  <a:gd name="T55" fmla="*/ 968 h 2048"/>
                  <a:gd name="T56" fmla="*/ 1148 w 2048"/>
                  <a:gd name="T57" fmla="*/ 1088 h 2048"/>
                  <a:gd name="T58" fmla="*/ 848 w 2048"/>
                  <a:gd name="T59" fmla="*/ 1148 h 2048"/>
                  <a:gd name="T60" fmla="*/ 1059 w 2048"/>
                  <a:gd name="T61" fmla="*/ 1208 h 2048"/>
                  <a:gd name="T62" fmla="*/ 908 w 2048"/>
                  <a:gd name="T63" fmla="*/ 1448 h 2048"/>
                  <a:gd name="T64" fmla="*/ 908 w 2048"/>
                  <a:gd name="T65" fmla="*/ 1568 h 2048"/>
                  <a:gd name="T66" fmla="*/ 1059 w 2048"/>
                  <a:gd name="T67" fmla="*/ 1808 h 2048"/>
                  <a:gd name="T68" fmla="*/ 120 w 2048"/>
                  <a:gd name="T69" fmla="*/ 1748 h 2048"/>
                  <a:gd name="T70" fmla="*/ 1928 w 2048"/>
                  <a:gd name="T71" fmla="*/ 848 h 2048"/>
                  <a:gd name="T72" fmla="*/ 1928 w 2048"/>
                  <a:gd name="T73" fmla="*/ 728 h 2048"/>
                  <a:gd name="T74" fmla="*/ 120 w 2048"/>
                  <a:gd name="T75" fmla="*/ 420 h 2048"/>
                  <a:gd name="T76" fmla="*/ 240 w 2048"/>
                  <a:gd name="T77" fmla="*/ 360 h 2048"/>
                  <a:gd name="T78" fmla="*/ 420 w 2048"/>
                  <a:gd name="T79" fmla="*/ 600 h 2048"/>
                  <a:gd name="T80" fmla="*/ 600 w 2048"/>
                  <a:gd name="T81" fmla="*/ 360 h 2048"/>
                  <a:gd name="T82" fmla="*/ 848 w 2048"/>
                  <a:gd name="T83" fmla="*/ 420 h 2048"/>
                  <a:gd name="T84" fmla="*/ 1208 w 2048"/>
                  <a:gd name="T85" fmla="*/ 420 h 2048"/>
                  <a:gd name="T86" fmla="*/ 1448 w 2048"/>
                  <a:gd name="T87" fmla="*/ 360 h 2048"/>
                  <a:gd name="T88" fmla="*/ 1628 w 2048"/>
                  <a:gd name="T89" fmla="*/ 600 h 2048"/>
                  <a:gd name="T90" fmla="*/ 1808 w 2048"/>
                  <a:gd name="T91" fmla="*/ 360 h 2048"/>
                  <a:gd name="T92" fmla="*/ 1928 w 2048"/>
                  <a:gd name="T93" fmla="*/ 420 h 2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048" h="2048">
                    <a:moveTo>
                      <a:pt x="1868" y="240"/>
                    </a:moveTo>
                    <a:cubicBezTo>
                      <a:pt x="1808" y="240"/>
                      <a:pt x="1808" y="240"/>
                      <a:pt x="1808" y="240"/>
                    </a:cubicBezTo>
                    <a:cubicBezTo>
                      <a:pt x="1808" y="180"/>
                      <a:pt x="1808" y="180"/>
                      <a:pt x="1808" y="180"/>
                    </a:cubicBezTo>
                    <a:cubicBezTo>
                      <a:pt x="1808" y="81"/>
                      <a:pt x="1727" y="0"/>
                      <a:pt x="1628" y="0"/>
                    </a:cubicBezTo>
                    <a:cubicBezTo>
                      <a:pt x="1529" y="0"/>
                      <a:pt x="1448" y="81"/>
                      <a:pt x="1448" y="180"/>
                    </a:cubicBezTo>
                    <a:cubicBezTo>
                      <a:pt x="1448" y="240"/>
                      <a:pt x="1448" y="240"/>
                      <a:pt x="1448" y="240"/>
                    </a:cubicBezTo>
                    <a:cubicBezTo>
                      <a:pt x="1208" y="240"/>
                      <a:pt x="1208" y="240"/>
                      <a:pt x="1208" y="240"/>
                    </a:cubicBezTo>
                    <a:cubicBezTo>
                      <a:pt x="1208" y="180"/>
                      <a:pt x="1208" y="180"/>
                      <a:pt x="1208" y="180"/>
                    </a:cubicBezTo>
                    <a:cubicBezTo>
                      <a:pt x="1208" y="81"/>
                      <a:pt x="1127" y="0"/>
                      <a:pt x="1028" y="0"/>
                    </a:cubicBezTo>
                    <a:cubicBezTo>
                      <a:pt x="929" y="0"/>
                      <a:pt x="848" y="81"/>
                      <a:pt x="848" y="180"/>
                    </a:cubicBezTo>
                    <a:cubicBezTo>
                      <a:pt x="848" y="240"/>
                      <a:pt x="848" y="240"/>
                      <a:pt x="848" y="240"/>
                    </a:cubicBezTo>
                    <a:cubicBezTo>
                      <a:pt x="600" y="240"/>
                      <a:pt x="600" y="240"/>
                      <a:pt x="600" y="240"/>
                    </a:cubicBezTo>
                    <a:cubicBezTo>
                      <a:pt x="600" y="180"/>
                      <a:pt x="600" y="180"/>
                      <a:pt x="600" y="180"/>
                    </a:cubicBezTo>
                    <a:cubicBezTo>
                      <a:pt x="600" y="81"/>
                      <a:pt x="519" y="0"/>
                      <a:pt x="420" y="0"/>
                    </a:cubicBezTo>
                    <a:cubicBezTo>
                      <a:pt x="321" y="0"/>
                      <a:pt x="240" y="81"/>
                      <a:pt x="240" y="180"/>
                    </a:cubicBezTo>
                    <a:cubicBezTo>
                      <a:pt x="240" y="240"/>
                      <a:pt x="240" y="240"/>
                      <a:pt x="240" y="240"/>
                    </a:cubicBezTo>
                    <a:cubicBezTo>
                      <a:pt x="180" y="240"/>
                      <a:pt x="180" y="240"/>
                      <a:pt x="180" y="240"/>
                    </a:cubicBezTo>
                    <a:cubicBezTo>
                      <a:pt x="81" y="240"/>
                      <a:pt x="0" y="321"/>
                      <a:pt x="0" y="420"/>
                    </a:cubicBezTo>
                    <a:cubicBezTo>
                      <a:pt x="0" y="1748"/>
                      <a:pt x="0" y="1748"/>
                      <a:pt x="0" y="1748"/>
                    </a:cubicBezTo>
                    <a:cubicBezTo>
                      <a:pt x="0" y="1847"/>
                      <a:pt x="81" y="1928"/>
                      <a:pt x="180" y="1928"/>
                    </a:cubicBezTo>
                    <a:cubicBezTo>
                      <a:pt x="1169" y="1928"/>
                      <a:pt x="1169" y="1928"/>
                      <a:pt x="1169" y="1928"/>
                    </a:cubicBezTo>
                    <a:cubicBezTo>
                      <a:pt x="1262" y="2003"/>
                      <a:pt x="1380" y="2048"/>
                      <a:pt x="1508" y="2048"/>
                    </a:cubicBezTo>
                    <a:cubicBezTo>
                      <a:pt x="1806" y="2048"/>
                      <a:pt x="2048" y="1806"/>
                      <a:pt x="2048" y="1508"/>
                    </a:cubicBezTo>
                    <a:cubicBezTo>
                      <a:pt x="2048" y="420"/>
                      <a:pt x="2048" y="420"/>
                      <a:pt x="2048" y="420"/>
                    </a:cubicBezTo>
                    <a:cubicBezTo>
                      <a:pt x="2048" y="321"/>
                      <a:pt x="1967" y="240"/>
                      <a:pt x="1868" y="240"/>
                    </a:cubicBezTo>
                    <a:close/>
                    <a:moveTo>
                      <a:pt x="1568" y="180"/>
                    </a:moveTo>
                    <a:cubicBezTo>
                      <a:pt x="1568" y="147"/>
                      <a:pt x="1595" y="120"/>
                      <a:pt x="1628" y="120"/>
                    </a:cubicBezTo>
                    <a:cubicBezTo>
                      <a:pt x="1661" y="120"/>
                      <a:pt x="1688" y="147"/>
                      <a:pt x="1688" y="180"/>
                    </a:cubicBezTo>
                    <a:cubicBezTo>
                      <a:pt x="1688" y="420"/>
                      <a:pt x="1688" y="420"/>
                      <a:pt x="1688" y="420"/>
                    </a:cubicBezTo>
                    <a:cubicBezTo>
                      <a:pt x="1688" y="453"/>
                      <a:pt x="1661" y="480"/>
                      <a:pt x="1628" y="480"/>
                    </a:cubicBezTo>
                    <a:cubicBezTo>
                      <a:pt x="1595" y="480"/>
                      <a:pt x="1568" y="453"/>
                      <a:pt x="1568" y="420"/>
                    </a:cubicBezTo>
                    <a:lnTo>
                      <a:pt x="1568" y="180"/>
                    </a:lnTo>
                    <a:close/>
                    <a:moveTo>
                      <a:pt x="968" y="300"/>
                    </a:moveTo>
                    <a:cubicBezTo>
                      <a:pt x="968" y="300"/>
                      <a:pt x="968" y="300"/>
                      <a:pt x="968" y="300"/>
                    </a:cubicBezTo>
                    <a:cubicBezTo>
                      <a:pt x="968" y="300"/>
                      <a:pt x="968" y="300"/>
                      <a:pt x="968" y="300"/>
                    </a:cubicBezTo>
                    <a:cubicBezTo>
                      <a:pt x="968" y="180"/>
                      <a:pt x="968" y="180"/>
                      <a:pt x="968" y="180"/>
                    </a:cubicBezTo>
                    <a:cubicBezTo>
                      <a:pt x="968" y="147"/>
                      <a:pt x="995" y="120"/>
                      <a:pt x="1028" y="120"/>
                    </a:cubicBezTo>
                    <a:cubicBezTo>
                      <a:pt x="1061" y="120"/>
                      <a:pt x="1088" y="147"/>
                      <a:pt x="1088" y="180"/>
                    </a:cubicBezTo>
                    <a:cubicBezTo>
                      <a:pt x="1088" y="420"/>
                      <a:pt x="1088" y="420"/>
                      <a:pt x="1088" y="420"/>
                    </a:cubicBezTo>
                    <a:cubicBezTo>
                      <a:pt x="1088" y="453"/>
                      <a:pt x="1061" y="480"/>
                      <a:pt x="1028" y="480"/>
                    </a:cubicBezTo>
                    <a:cubicBezTo>
                      <a:pt x="995" y="480"/>
                      <a:pt x="968" y="453"/>
                      <a:pt x="968" y="420"/>
                    </a:cubicBezTo>
                    <a:lnTo>
                      <a:pt x="968" y="300"/>
                    </a:lnTo>
                    <a:close/>
                    <a:moveTo>
                      <a:pt x="360" y="180"/>
                    </a:moveTo>
                    <a:cubicBezTo>
                      <a:pt x="360" y="147"/>
                      <a:pt x="387" y="120"/>
                      <a:pt x="420" y="120"/>
                    </a:cubicBezTo>
                    <a:cubicBezTo>
                      <a:pt x="453" y="120"/>
                      <a:pt x="480" y="147"/>
                      <a:pt x="480" y="180"/>
                    </a:cubicBezTo>
                    <a:cubicBezTo>
                      <a:pt x="480" y="420"/>
                      <a:pt x="480" y="420"/>
                      <a:pt x="480" y="420"/>
                    </a:cubicBezTo>
                    <a:cubicBezTo>
                      <a:pt x="480" y="453"/>
                      <a:pt x="453" y="480"/>
                      <a:pt x="420" y="480"/>
                    </a:cubicBezTo>
                    <a:cubicBezTo>
                      <a:pt x="387" y="480"/>
                      <a:pt x="360" y="453"/>
                      <a:pt x="360" y="420"/>
                    </a:cubicBezTo>
                    <a:lnTo>
                      <a:pt x="360" y="180"/>
                    </a:lnTo>
                    <a:close/>
                    <a:moveTo>
                      <a:pt x="1508" y="1928"/>
                    </a:moveTo>
                    <a:cubicBezTo>
                      <a:pt x="1276" y="1928"/>
                      <a:pt x="1088" y="1740"/>
                      <a:pt x="1088" y="1508"/>
                    </a:cubicBezTo>
                    <a:cubicBezTo>
                      <a:pt x="1088" y="1276"/>
                      <a:pt x="1276" y="1088"/>
                      <a:pt x="1508" y="1088"/>
                    </a:cubicBezTo>
                    <a:cubicBezTo>
                      <a:pt x="1740" y="1088"/>
                      <a:pt x="1928" y="1276"/>
                      <a:pt x="1928" y="1508"/>
                    </a:cubicBezTo>
                    <a:cubicBezTo>
                      <a:pt x="1928" y="1740"/>
                      <a:pt x="1740" y="1928"/>
                      <a:pt x="1508" y="1928"/>
                    </a:cubicBezTo>
                    <a:close/>
                    <a:moveTo>
                      <a:pt x="1928" y="1169"/>
                    </a:moveTo>
                    <a:cubicBezTo>
                      <a:pt x="1829" y="1046"/>
                      <a:pt x="1677" y="968"/>
                      <a:pt x="1508" y="968"/>
                    </a:cubicBezTo>
                    <a:cubicBezTo>
                      <a:pt x="1378" y="968"/>
                      <a:pt x="1259" y="1014"/>
                      <a:pt x="1166" y="1091"/>
                    </a:cubicBezTo>
                    <a:cubicBezTo>
                      <a:pt x="1160" y="1089"/>
                      <a:pt x="1154" y="1088"/>
                      <a:pt x="1148" y="1088"/>
                    </a:cubicBezTo>
                    <a:cubicBezTo>
                      <a:pt x="908" y="1088"/>
                      <a:pt x="908" y="1088"/>
                      <a:pt x="908" y="1088"/>
                    </a:cubicBezTo>
                    <a:cubicBezTo>
                      <a:pt x="875" y="1088"/>
                      <a:pt x="848" y="1115"/>
                      <a:pt x="848" y="1148"/>
                    </a:cubicBezTo>
                    <a:cubicBezTo>
                      <a:pt x="848" y="1181"/>
                      <a:pt x="875" y="1208"/>
                      <a:pt x="908" y="1208"/>
                    </a:cubicBezTo>
                    <a:cubicBezTo>
                      <a:pt x="1059" y="1208"/>
                      <a:pt x="1059" y="1208"/>
                      <a:pt x="1059" y="1208"/>
                    </a:cubicBezTo>
                    <a:cubicBezTo>
                      <a:pt x="1012" y="1278"/>
                      <a:pt x="981" y="1360"/>
                      <a:pt x="971" y="1448"/>
                    </a:cubicBezTo>
                    <a:cubicBezTo>
                      <a:pt x="908" y="1448"/>
                      <a:pt x="908" y="1448"/>
                      <a:pt x="908" y="1448"/>
                    </a:cubicBezTo>
                    <a:cubicBezTo>
                      <a:pt x="875" y="1448"/>
                      <a:pt x="848" y="1475"/>
                      <a:pt x="848" y="1508"/>
                    </a:cubicBezTo>
                    <a:cubicBezTo>
                      <a:pt x="848" y="1541"/>
                      <a:pt x="875" y="1568"/>
                      <a:pt x="908" y="1568"/>
                    </a:cubicBezTo>
                    <a:cubicBezTo>
                      <a:pt x="971" y="1568"/>
                      <a:pt x="971" y="1568"/>
                      <a:pt x="971" y="1568"/>
                    </a:cubicBezTo>
                    <a:cubicBezTo>
                      <a:pt x="981" y="1656"/>
                      <a:pt x="1012" y="1738"/>
                      <a:pt x="1059" y="1808"/>
                    </a:cubicBezTo>
                    <a:cubicBezTo>
                      <a:pt x="180" y="1808"/>
                      <a:pt x="180" y="1808"/>
                      <a:pt x="180" y="1808"/>
                    </a:cubicBezTo>
                    <a:cubicBezTo>
                      <a:pt x="147" y="1808"/>
                      <a:pt x="120" y="1781"/>
                      <a:pt x="120" y="1748"/>
                    </a:cubicBezTo>
                    <a:cubicBezTo>
                      <a:pt x="120" y="848"/>
                      <a:pt x="120" y="848"/>
                      <a:pt x="120" y="848"/>
                    </a:cubicBezTo>
                    <a:cubicBezTo>
                      <a:pt x="1928" y="848"/>
                      <a:pt x="1928" y="848"/>
                      <a:pt x="1928" y="848"/>
                    </a:cubicBezTo>
                    <a:lnTo>
                      <a:pt x="1928" y="1169"/>
                    </a:lnTo>
                    <a:close/>
                    <a:moveTo>
                      <a:pt x="1928" y="728"/>
                    </a:moveTo>
                    <a:cubicBezTo>
                      <a:pt x="120" y="728"/>
                      <a:pt x="120" y="728"/>
                      <a:pt x="120" y="728"/>
                    </a:cubicBezTo>
                    <a:cubicBezTo>
                      <a:pt x="120" y="420"/>
                      <a:pt x="120" y="420"/>
                      <a:pt x="120" y="420"/>
                    </a:cubicBezTo>
                    <a:cubicBezTo>
                      <a:pt x="120" y="387"/>
                      <a:pt x="147" y="360"/>
                      <a:pt x="180" y="360"/>
                    </a:cubicBezTo>
                    <a:cubicBezTo>
                      <a:pt x="240" y="360"/>
                      <a:pt x="240" y="360"/>
                      <a:pt x="240" y="360"/>
                    </a:cubicBezTo>
                    <a:cubicBezTo>
                      <a:pt x="240" y="420"/>
                      <a:pt x="240" y="420"/>
                      <a:pt x="240" y="420"/>
                    </a:cubicBezTo>
                    <a:cubicBezTo>
                      <a:pt x="240" y="519"/>
                      <a:pt x="321" y="600"/>
                      <a:pt x="420" y="600"/>
                    </a:cubicBezTo>
                    <a:cubicBezTo>
                      <a:pt x="519" y="600"/>
                      <a:pt x="600" y="519"/>
                      <a:pt x="600" y="420"/>
                    </a:cubicBezTo>
                    <a:cubicBezTo>
                      <a:pt x="600" y="360"/>
                      <a:pt x="600" y="360"/>
                      <a:pt x="600" y="360"/>
                    </a:cubicBezTo>
                    <a:cubicBezTo>
                      <a:pt x="848" y="360"/>
                      <a:pt x="848" y="360"/>
                      <a:pt x="848" y="360"/>
                    </a:cubicBezTo>
                    <a:cubicBezTo>
                      <a:pt x="848" y="420"/>
                      <a:pt x="848" y="420"/>
                      <a:pt x="848" y="420"/>
                    </a:cubicBezTo>
                    <a:cubicBezTo>
                      <a:pt x="848" y="519"/>
                      <a:pt x="929" y="600"/>
                      <a:pt x="1028" y="600"/>
                    </a:cubicBezTo>
                    <a:cubicBezTo>
                      <a:pt x="1127" y="600"/>
                      <a:pt x="1208" y="519"/>
                      <a:pt x="1208" y="420"/>
                    </a:cubicBezTo>
                    <a:cubicBezTo>
                      <a:pt x="1208" y="360"/>
                      <a:pt x="1208" y="360"/>
                      <a:pt x="1208" y="360"/>
                    </a:cubicBezTo>
                    <a:cubicBezTo>
                      <a:pt x="1448" y="360"/>
                      <a:pt x="1448" y="360"/>
                      <a:pt x="1448" y="360"/>
                    </a:cubicBezTo>
                    <a:cubicBezTo>
                      <a:pt x="1448" y="420"/>
                      <a:pt x="1448" y="420"/>
                      <a:pt x="1448" y="420"/>
                    </a:cubicBezTo>
                    <a:cubicBezTo>
                      <a:pt x="1448" y="519"/>
                      <a:pt x="1529" y="600"/>
                      <a:pt x="1628" y="600"/>
                    </a:cubicBezTo>
                    <a:cubicBezTo>
                      <a:pt x="1727" y="600"/>
                      <a:pt x="1808" y="519"/>
                      <a:pt x="1808" y="420"/>
                    </a:cubicBezTo>
                    <a:cubicBezTo>
                      <a:pt x="1808" y="360"/>
                      <a:pt x="1808" y="360"/>
                      <a:pt x="1808" y="360"/>
                    </a:cubicBezTo>
                    <a:cubicBezTo>
                      <a:pt x="1868" y="360"/>
                      <a:pt x="1868" y="360"/>
                      <a:pt x="1868" y="360"/>
                    </a:cubicBezTo>
                    <a:cubicBezTo>
                      <a:pt x="1901" y="360"/>
                      <a:pt x="1928" y="387"/>
                      <a:pt x="1928" y="420"/>
                    </a:cubicBezTo>
                    <a:lnTo>
                      <a:pt x="1928" y="72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>
                  <a:solidFill>
                    <a:srgbClr val="214387"/>
                  </a:solidFill>
                </a:endParaRPr>
              </a:p>
            </p:txBody>
          </p:sp>
        </p:grpSp>
      </p:grpSp>
      <p:grpSp>
        <p:nvGrpSpPr>
          <p:cNvPr id="114" name="Группа 113"/>
          <p:cNvGrpSpPr/>
          <p:nvPr/>
        </p:nvGrpSpPr>
        <p:grpSpPr>
          <a:xfrm>
            <a:off x="1955592" y="2527072"/>
            <a:ext cx="851680" cy="88419"/>
            <a:chOff x="2786174" y="2105984"/>
            <a:chExt cx="1415362" cy="81481"/>
          </a:xfrm>
        </p:grpSpPr>
        <p:cxnSp>
          <p:nvCxnSpPr>
            <p:cNvPr id="115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2786174" y="2105984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3166837" y="2187465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7" name="Группа 116"/>
          <p:cNvGrpSpPr/>
          <p:nvPr/>
        </p:nvGrpSpPr>
        <p:grpSpPr>
          <a:xfrm>
            <a:off x="4538223" y="2522597"/>
            <a:ext cx="851680" cy="88419"/>
            <a:chOff x="2786174" y="2105984"/>
            <a:chExt cx="1415362" cy="81481"/>
          </a:xfrm>
        </p:grpSpPr>
        <p:cxnSp>
          <p:nvCxnSpPr>
            <p:cNvPr id="118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2786174" y="2105984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3166837" y="2187465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0" name="Группа 119"/>
          <p:cNvGrpSpPr/>
          <p:nvPr/>
        </p:nvGrpSpPr>
        <p:grpSpPr>
          <a:xfrm>
            <a:off x="6844190" y="2521167"/>
            <a:ext cx="851680" cy="88419"/>
            <a:chOff x="2786174" y="2105984"/>
            <a:chExt cx="1415362" cy="81481"/>
          </a:xfrm>
        </p:grpSpPr>
        <p:cxnSp>
          <p:nvCxnSpPr>
            <p:cNvPr id="121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2786174" y="2105984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3166837" y="2187465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3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4618699" y="2002507"/>
            <a:ext cx="627143" cy="55399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3600" dirty="0"/>
              <a:t>1</a:t>
            </a:r>
          </a:p>
        </p:txBody>
      </p:sp>
      <p:sp>
        <p:nvSpPr>
          <p:cNvPr id="124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6904369" y="2005429"/>
            <a:ext cx="627143" cy="55399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3600" dirty="0"/>
              <a:t>3</a:t>
            </a:r>
          </a:p>
        </p:txBody>
      </p:sp>
      <p:graphicFrame>
        <p:nvGraphicFramePr>
          <p:cNvPr id="125" name="Диаграмма 124">
            <a:extLst>
              <a:ext uri="{FF2B5EF4-FFF2-40B4-BE49-F238E27FC236}">
                <a16:creationId xmlns="" xmlns:a16="http://schemas.microsoft.com/office/drawing/2014/main" id="{63CDF28E-6444-4287-8D18-562CCF10B3D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217007" y="3727967"/>
          <a:ext cx="7480831" cy="2277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148" name="Группа 147"/>
          <p:cNvGrpSpPr/>
          <p:nvPr/>
        </p:nvGrpSpPr>
        <p:grpSpPr>
          <a:xfrm>
            <a:off x="2555565" y="6073855"/>
            <a:ext cx="4829302" cy="307777"/>
            <a:chOff x="1696258" y="6225797"/>
            <a:chExt cx="4829302" cy="307777"/>
          </a:xfrm>
        </p:grpSpPr>
        <p:grpSp>
          <p:nvGrpSpPr>
            <p:cNvPr id="149" name="Группа 148"/>
            <p:cNvGrpSpPr/>
            <p:nvPr/>
          </p:nvGrpSpPr>
          <p:grpSpPr>
            <a:xfrm>
              <a:off x="1696258" y="6348767"/>
              <a:ext cx="539010" cy="61625"/>
              <a:chOff x="1318666" y="6504741"/>
              <a:chExt cx="539010" cy="61625"/>
            </a:xfrm>
          </p:grpSpPr>
          <p:cxnSp>
            <p:nvCxnSpPr>
              <p:cNvPr id="151" name="Прямая соединительная линия 150"/>
              <p:cNvCxnSpPr/>
              <p:nvPr/>
            </p:nvCxnSpPr>
            <p:spPr>
              <a:xfrm>
                <a:off x="1318666" y="6535553"/>
                <a:ext cx="539010" cy="0"/>
              </a:xfrm>
              <a:prstGeom prst="line">
                <a:avLst/>
              </a:prstGeom>
              <a:ln w="28575">
                <a:solidFill>
                  <a:srgbClr val="3D655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2" name="Овал 151"/>
              <p:cNvSpPr/>
              <p:nvPr/>
            </p:nvSpPr>
            <p:spPr>
              <a:xfrm>
                <a:off x="1540589" y="6504741"/>
                <a:ext cx="45719" cy="61625"/>
              </a:xfrm>
              <a:prstGeom prst="ellipse">
                <a:avLst/>
              </a:prstGeom>
              <a:solidFill>
                <a:srgbClr val="3D655B"/>
              </a:solidFill>
              <a:ln>
                <a:solidFill>
                  <a:srgbClr val="007A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3D655B"/>
                  </a:solidFill>
                </a:endParaRPr>
              </a:p>
            </p:txBody>
          </p:sp>
        </p:grpSp>
        <p:sp>
          <p:nvSpPr>
            <p:cNvPr id="150" name="Прямоугольник 149"/>
            <p:cNvSpPr/>
            <p:nvPr/>
          </p:nvSpPr>
          <p:spPr>
            <a:xfrm>
              <a:off x="2367683" y="6225797"/>
              <a:ext cx="41578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i="1" dirty="0" smtClean="0">
                  <a:solidFill>
                    <a:srgbClr val="3D65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Туристический поток Волгограда, тыс. человек</a:t>
              </a:r>
              <a:endParaRPr lang="ru-RU" sz="1400" b="1" i="1" dirty="0">
                <a:solidFill>
                  <a:srgbClr val="3D655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53" name="Прямая соединительная линия 152"/>
          <p:cNvCxnSpPr>
            <a:stCxn id="160" idx="2"/>
            <a:endCxn id="157" idx="2"/>
          </p:cNvCxnSpPr>
          <p:nvPr/>
        </p:nvCxnSpPr>
        <p:spPr>
          <a:xfrm flipV="1">
            <a:off x="2268000" y="5243907"/>
            <a:ext cx="1763936" cy="120451"/>
          </a:xfrm>
          <a:prstGeom prst="line">
            <a:avLst/>
          </a:prstGeom>
          <a:ln w="28575">
            <a:solidFill>
              <a:srgbClr val="3D65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я соединительная линия 153"/>
          <p:cNvCxnSpPr>
            <a:endCxn id="158" idx="2"/>
          </p:cNvCxnSpPr>
          <p:nvPr/>
        </p:nvCxnSpPr>
        <p:spPr>
          <a:xfrm flipV="1">
            <a:off x="4089745" y="4902370"/>
            <a:ext cx="1721793" cy="335766"/>
          </a:xfrm>
          <a:prstGeom prst="line">
            <a:avLst/>
          </a:prstGeom>
          <a:ln w="28575">
            <a:solidFill>
              <a:srgbClr val="3D65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я соединительная линия 154"/>
          <p:cNvCxnSpPr/>
          <p:nvPr/>
        </p:nvCxnSpPr>
        <p:spPr>
          <a:xfrm flipV="1">
            <a:off x="5848919" y="4470171"/>
            <a:ext cx="1821692" cy="429017"/>
          </a:xfrm>
          <a:prstGeom prst="line">
            <a:avLst/>
          </a:prstGeom>
          <a:ln w="28575">
            <a:solidFill>
              <a:srgbClr val="3D65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Овал 155"/>
          <p:cNvSpPr/>
          <p:nvPr/>
        </p:nvSpPr>
        <p:spPr>
          <a:xfrm>
            <a:off x="2201679" y="5336156"/>
            <a:ext cx="67426" cy="70594"/>
          </a:xfrm>
          <a:prstGeom prst="ellipse">
            <a:avLst/>
          </a:prstGeom>
          <a:solidFill>
            <a:srgbClr val="3D655B"/>
          </a:solidFill>
          <a:ln>
            <a:solidFill>
              <a:srgbClr val="3D65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Овал 156"/>
          <p:cNvSpPr/>
          <p:nvPr/>
        </p:nvSpPr>
        <p:spPr>
          <a:xfrm>
            <a:off x="4031936" y="5210085"/>
            <a:ext cx="70360" cy="67644"/>
          </a:xfrm>
          <a:prstGeom prst="ellipse">
            <a:avLst/>
          </a:prstGeom>
          <a:solidFill>
            <a:srgbClr val="3D655B"/>
          </a:solidFill>
          <a:ln>
            <a:solidFill>
              <a:srgbClr val="3D65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Овал 157"/>
          <p:cNvSpPr/>
          <p:nvPr/>
        </p:nvSpPr>
        <p:spPr>
          <a:xfrm>
            <a:off x="5811538" y="4872533"/>
            <a:ext cx="68635" cy="59674"/>
          </a:xfrm>
          <a:prstGeom prst="ellipse">
            <a:avLst/>
          </a:prstGeom>
          <a:solidFill>
            <a:srgbClr val="3D655B"/>
          </a:solidFill>
          <a:ln>
            <a:solidFill>
              <a:srgbClr val="3D65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Овал 158"/>
          <p:cNvSpPr/>
          <p:nvPr/>
        </p:nvSpPr>
        <p:spPr>
          <a:xfrm>
            <a:off x="7633231" y="4437671"/>
            <a:ext cx="74760" cy="64999"/>
          </a:xfrm>
          <a:prstGeom prst="ellipse">
            <a:avLst/>
          </a:prstGeom>
          <a:solidFill>
            <a:srgbClr val="3D655B"/>
          </a:solidFill>
          <a:ln>
            <a:solidFill>
              <a:srgbClr val="3D65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TextBox 159"/>
          <p:cNvSpPr txBox="1"/>
          <p:nvPr/>
        </p:nvSpPr>
        <p:spPr>
          <a:xfrm>
            <a:off x="1867890" y="5025804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rgbClr val="3D65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1 032,3</a:t>
            </a:r>
            <a:endParaRPr lang="ru-RU" sz="1600" b="1" i="1" dirty="0">
              <a:solidFill>
                <a:srgbClr val="3D65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3667836" y="4862355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rgbClr val="3D65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1 034,5</a:t>
            </a:r>
            <a:endParaRPr lang="ru-RU" sz="1600" b="1" i="1" dirty="0">
              <a:solidFill>
                <a:srgbClr val="3D65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5449461" y="450761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rgbClr val="3D65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1 183,3</a:t>
            </a:r>
            <a:endParaRPr lang="ru-RU" sz="1600" b="1" i="1" dirty="0">
              <a:solidFill>
                <a:srgbClr val="3D65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7264735" y="4144626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rgbClr val="3D65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1 360,8</a:t>
            </a:r>
            <a:endParaRPr lang="ru-RU" sz="1600" b="1" i="1" dirty="0">
              <a:solidFill>
                <a:srgbClr val="3D65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4767554" y="2013527"/>
            <a:ext cx="346180" cy="26244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1400" b="1" dirty="0" smtClean="0">
                <a:ln w="19050">
                  <a:noFill/>
                </a:ln>
                <a:solidFill>
                  <a:srgbClr val="2143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  <a:endParaRPr lang="en-US" altLang="ru-RU" sz="1100" b="1" dirty="0">
              <a:ln w="19050">
                <a:noFill/>
              </a:ln>
              <a:solidFill>
                <a:srgbClr val="2143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1205830" y="3551799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млн 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 rot="16200000">
            <a:off x="-2425627" y="3452486"/>
            <a:ext cx="5887160" cy="775815"/>
          </a:xfrm>
          <a:prstGeom prst="rect">
            <a:avLst/>
          </a:prstGeom>
          <a:solidFill>
            <a:srgbClr val="214387"/>
          </a:solidFill>
          <a:ln>
            <a:solidFill>
              <a:srgbClr val="2143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7436A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 rot="16200000">
            <a:off x="-1093132" y="2936793"/>
            <a:ext cx="3204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</a:t>
            </a:r>
          </a:p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Волгограда за 2025 год</a:t>
            </a:r>
            <a:endParaRPr lang="ru-RU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212755" y="4864956"/>
            <a:ext cx="63072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TextBox 73"/>
          <p:cNvSpPr txBox="1"/>
          <p:nvPr/>
        </p:nvSpPr>
        <p:spPr>
          <a:xfrm rot="16200000">
            <a:off x="-400772" y="5544638"/>
            <a:ext cx="182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5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5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5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5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5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5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0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53" grpId="0"/>
      <p:bldP spid="66" grpId="0"/>
      <p:bldP spid="67" grpId="0"/>
      <p:bldP spid="4" grpId="0" animBg="1"/>
      <p:bldP spid="73" grpId="0" animBg="1"/>
      <p:bldP spid="77" grpId="0" animBg="1"/>
      <p:bldP spid="81" grpId="0"/>
      <p:bldP spid="82" grpId="0"/>
      <p:bldP spid="90" grpId="0"/>
      <p:bldP spid="95" grpId="0"/>
      <p:bldP spid="100" grpId="0"/>
      <p:bldP spid="123" grpId="0" animBg="1"/>
      <p:bldP spid="124" grpId="0" animBg="1"/>
      <p:bldGraphic spid="125" grpId="0">
        <p:bldSub>
          <a:bldChart bld="seriesEl"/>
        </p:bldSub>
      </p:bldGraphic>
      <p:bldP spid="156" grpId="0" animBg="1"/>
      <p:bldP spid="157" grpId="0" animBg="1"/>
      <p:bldP spid="158" grpId="0" animBg="1"/>
      <p:bldP spid="159" grpId="0" animBg="1"/>
      <p:bldP spid="160" grpId="0"/>
      <p:bldP spid="161" grpId="0"/>
      <p:bldP spid="162" grpId="0"/>
      <p:bldP spid="163" grpId="0"/>
      <p:bldP spid="68" grpId="0"/>
      <p:bldP spid="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Овал 40"/>
          <p:cNvSpPr/>
          <p:nvPr/>
        </p:nvSpPr>
        <p:spPr>
          <a:xfrm>
            <a:off x="11786631" y="6514983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722392" y="6465776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dirty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600" dirty="0" smtClean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024" y="192129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Прямоугольник 43"/>
          <p:cNvSpPr/>
          <p:nvPr/>
        </p:nvSpPr>
        <p:spPr>
          <a:xfrm rot="16200000">
            <a:off x="-2425627" y="3452486"/>
            <a:ext cx="5887160" cy="775815"/>
          </a:xfrm>
          <a:prstGeom prst="rect">
            <a:avLst/>
          </a:prstGeom>
          <a:solidFill>
            <a:srgbClr val="214387"/>
          </a:solidFill>
          <a:ln>
            <a:solidFill>
              <a:srgbClr val="2143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7436A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 rot="16200000">
            <a:off x="-1093132" y="2768119"/>
            <a:ext cx="3204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</a:t>
            </a:r>
          </a:p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Волгограда за 2025 год</a:t>
            </a:r>
            <a:endParaRPr lang="ru-RU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12755" y="4696282"/>
            <a:ext cx="63072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 rot="16200000">
            <a:off x="-526111" y="5419299"/>
            <a:ext cx="2075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1118739" y="126475"/>
            <a:ext cx="10899090" cy="6941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36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ПРОГРАММНО-ЦЕЛЕВОЕ ФИНАНСИРОВАНИЕ</a:t>
            </a:r>
            <a:endParaRPr lang="en-US" altLang="ru-RU" sz="3600" b="1" dirty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0" name="Группа 209"/>
          <p:cNvGrpSpPr/>
          <p:nvPr/>
        </p:nvGrpSpPr>
        <p:grpSpPr>
          <a:xfrm>
            <a:off x="9218558" y="5129742"/>
            <a:ext cx="2111997" cy="1331364"/>
            <a:chOff x="6082827" y="5310395"/>
            <a:chExt cx="2111997" cy="1331364"/>
          </a:xfrm>
        </p:grpSpPr>
        <p:pic>
          <p:nvPicPr>
            <p:cNvPr id="211" name="Рисунок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6326" y="5517901"/>
              <a:ext cx="2108498" cy="1123858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chemeClr val="bg1"/>
              </a:solidFill>
              <a:prstDash val="solid"/>
            </a:ln>
            <a:effectLst/>
          </p:spPr>
        </p:pic>
        <p:grpSp>
          <p:nvGrpSpPr>
            <p:cNvPr id="212" name="Группа 211"/>
            <p:cNvGrpSpPr/>
            <p:nvPr/>
          </p:nvGrpSpPr>
          <p:grpSpPr>
            <a:xfrm>
              <a:off x="6082827" y="5310395"/>
              <a:ext cx="2108498" cy="610327"/>
              <a:chOff x="9671083" y="578757"/>
              <a:chExt cx="2855910" cy="665859"/>
            </a:xfrm>
          </p:grpSpPr>
          <p:sp>
            <p:nvSpPr>
              <p:cNvPr id="213" name="Прямоугольник 212"/>
              <p:cNvSpPr/>
              <p:nvPr/>
            </p:nvSpPr>
            <p:spPr>
              <a:xfrm>
                <a:off x="9671083" y="578757"/>
                <a:ext cx="2844673" cy="3878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Равнобедренный треугольник 213"/>
              <p:cNvSpPr/>
              <p:nvPr/>
            </p:nvSpPr>
            <p:spPr>
              <a:xfrm rot="16200000">
                <a:off x="10826636" y="-455742"/>
                <a:ext cx="556042" cy="2844673"/>
              </a:xfrm>
              <a:prstGeom prst="triangle">
                <a:avLst/>
              </a:prstGeom>
              <a:solidFill>
                <a:srgbClr val="2143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15" name="Группа 214"/>
          <p:cNvGrpSpPr/>
          <p:nvPr/>
        </p:nvGrpSpPr>
        <p:grpSpPr>
          <a:xfrm>
            <a:off x="6597734" y="5123961"/>
            <a:ext cx="2111979" cy="1331364"/>
            <a:chOff x="6260383" y="5310395"/>
            <a:chExt cx="2111979" cy="1331364"/>
          </a:xfrm>
        </p:grpSpPr>
        <p:pic>
          <p:nvPicPr>
            <p:cNvPr id="216" name="Рисунок 2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3863" y="5517901"/>
              <a:ext cx="2108499" cy="1123858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chemeClr val="bg1"/>
              </a:solidFill>
              <a:prstDash val="solid"/>
            </a:ln>
            <a:effectLst/>
          </p:spPr>
        </p:pic>
        <p:grpSp>
          <p:nvGrpSpPr>
            <p:cNvPr id="217" name="Группа 216"/>
            <p:cNvGrpSpPr/>
            <p:nvPr/>
          </p:nvGrpSpPr>
          <p:grpSpPr>
            <a:xfrm>
              <a:off x="6260383" y="5310395"/>
              <a:ext cx="2108498" cy="610327"/>
              <a:chOff x="9671083" y="578757"/>
              <a:chExt cx="2855910" cy="665859"/>
            </a:xfrm>
          </p:grpSpPr>
          <p:sp>
            <p:nvSpPr>
              <p:cNvPr id="218" name="Прямоугольник 217"/>
              <p:cNvSpPr/>
              <p:nvPr/>
            </p:nvSpPr>
            <p:spPr>
              <a:xfrm>
                <a:off x="9671083" y="578757"/>
                <a:ext cx="2844673" cy="3878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Равнобедренный треугольник 218"/>
              <p:cNvSpPr/>
              <p:nvPr/>
            </p:nvSpPr>
            <p:spPr>
              <a:xfrm rot="16200000">
                <a:off x="10826636" y="-455742"/>
                <a:ext cx="556042" cy="2844673"/>
              </a:xfrm>
              <a:prstGeom prst="triangle">
                <a:avLst/>
              </a:prstGeom>
              <a:solidFill>
                <a:srgbClr val="2143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20" name="Группа 219"/>
          <p:cNvGrpSpPr/>
          <p:nvPr/>
        </p:nvGrpSpPr>
        <p:grpSpPr>
          <a:xfrm>
            <a:off x="1360199" y="5118698"/>
            <a:ext cx="2108498" cy="1355224"/>
            <a:chOff x="1238479" y="3965841"/>
            <a:chExt cx="2108498" cy="1478532"/>
          </a:xfrm>
        </p:grpSpPr>
        <p:pic>
          <p:nvPicPr>
            <p:cNvPr id="221" name="Рисунок 2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8479" y="4218258"/>
              <a:ext cx="2108498" cy="1226115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chemeClr val="bg1"/>
              </a:solidFill>
              <a:prstDash val="solid"/>
            </a:ln>
            <a:effectLst/>
          </p:spPr>
        </p:pic>
        <p:grpSp>
          <p:nvGrpSpPr>
            <p:cNvPr id="222" name="Группа 221"/>
            <p:cNvGrpSpPr/>
            <p:nvPr/>
          </p:nvGrpSpPr>
          <p:grpSpPr>
            <a:xfrm>
              <a:off x="1238479" y="3965841"/>
              <a:ext cx="2108498" cy="665859"/>
              <a:chOff x="9671083" y="578757"/>
              <a:chExt cx="2855910" cy="665859"/>
            </a:xfrm>
          </p:grpSpPr>
          <p:sp>
            <p:nvSpPr>
              <p:cNvPr id="223" name="Прямоугольник 222"/>
              <p:cNvSpPr/>
              <p:nvPr/>
            </p:nvSpPr>
            <p:spPr>
              <a:xfrm>
                <a:off x="9671083" y="578757"/>
                <a:ext cx="2844673" cy="3878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Равнобедренный треугольник 223"/>
              <p:cNvSpPr/>
              <p:nvPr/>
            </p:nvSpPr>
            <p:spPr>
              <a:xfrm rot="16200000">
                <a:off x="10826636" y="-455742"/>
                <a:ext cx="556042" cy="2844673"/>
              </a:xfrm>
              <a:prstGeom prst="triangle">
                <a:avLst/>
              </a:prstGeom>
              <a:solidFill>
                <a:srgbClr val="2143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25" name="Группа 224"/>
          <p:cNvGrpSpPr/>
          <p:nvPr/>
        </p:nvGrpSpPr>
        <p:grpSpPr>
          <a:xfrm>
            <a:off x="3996575" y="5123961"/>
            <a:ext cx="2111985" cy="1331364"/>
            <a:chOff x="3810140" y="5310395"/>
            <a:chExt cx="2111985" cy="1331364"/>
          </a:xfrm>
        </p:grpSpPr>
        <p:pic>
          <p:nvPicPr>
            <p:cNvPr id="226" name="Рисунок 2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3627" y="5517901"/>
              <a:ext cx="2108498" cy="1123858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chemeClr val="bg1"/>
              </a:solidFill>
              <a:prstDash val="solid"/>
            </a:ln>
            <a:effectLst/>
          </p:spPr>
        </p:pic>
        <p:grpSp>
          <p:nvGrpSpPr>
            <p:cNvPr id="227" name="Группа 226"/>
            <p:cNvGrpSpPr/>
            <p:nvPr/>
          </p:nvGrpSpPr>
          <p:grpSpPr>
            <a:xfrm>
              <a:off x="3810140" y="5310395"/>
              <a:ext cx="2108498" cy="610327"/>
              <a:chOff x="9671083" y="578757"/>
              <a:chExt cx="2855910" cy="665859"/>
            </a:xfrm>
          </p:grpSpPr>
          <p:sp>
            <p:nvSpPr>
              <p:cNvPr id="228" name="Прямоугольник 227"/>
              <p:cNvSpPr/>
              <p:nvPr/>
            </p:nvSpPr>
            <p:spPr>
              <a:xfrm>
                <a:off x="9671083" y="578757"/>
                <a:ext cx="2844673" cy="3878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Равнобедренный треугольник 228"/>
              <p:cNvSpPr/>
              <p:nvPr/>
            </p:nvSpPr>
            <p:spPr>
              <a:xfrm rot="16200000">
                <a:off x="10826636" y="-455742"/>
                <a:ext cx="556042" cy="2844673"/>
              </a:xfrm>
              <a:prstGeom prst="triangle">
                <a:avLst/>
              </a:prstGeom>
              <a:solidFill>
                <a:srgbClr val="2143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49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2205894" y="2194457"/>
            <a:ext cx="2402610" cy="92333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6000" dirty="0" smtClean="0"/>
              <a:t>43,4</a:t>
            </a:r>
            <a:endParaRPr lang="ru-RU" altLang="ko-KR" sz="600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3512568" y="2175747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млрд </a:t>
            </a: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51" name="Группа 50"/>
          <p:cNvGrpSpPr/>
          <p:nvPr/>
        </p:nvGrpSpPr>
        <p:grpSpPr>
          <a:xfrm>
            <a:off x="1389068" y="2394725"/>
            <a:ext cx="635314" cy="621307"/>
            <a:chOff x="3315386" y="4111931"/>
            <a:chExt cx="635314" cy="621307"/>
          </a:xfrm>
        </p:grpSpPr>
        <p:sp>
          <p:nvSpPr>
            <p:cNvPr id="52" name="Овал 51"/>
            <p:cNvSpPr/>
            <p:nvPr/>
          </p:nvSpPr>
          <p:spPr>
            <a:xfrm>
              <a:off x="3315386" y="4111931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3" name="Рисунок 52" descr="Монеты контур">
              <a:extLst>
                <a:ext uri="{FF2B5EF4-FFF2-40B4-BE49-F238E27FC236}">
                  <a16:creationId xmlns="" xmlns:a16="http://schemas.microsoft.com/office/drawing/2014/main" id="{2E1A7412-C50B-4FC0-3B41-6AD32EBB4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389229" y="4170049"/>
              <a:ext cx="505734" cy="505734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2284071" y="3053887"/>
            <a:ext cx="929455" cy="90534"/>
            <a:chOff x="3160553" y="1763040"/>
            <a:chExt cx="1415362" cy="81481"/>
          </a:xfrm>
        </p:grpSpPr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3160553" y="1763040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3541216" y="1844521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6" name="Прямоугольник 65"/>
          <p:cNvSpPr/>
          <p:nvPr/>
        </p:nvSpPr>
        <p:spPr>
          <a:xfrm>
            <a:off x="2146725" y="3003553"/>
            <a:ext cx="246178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sz="28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</a:t>
            </a:r>
          </a:p>
          <a:p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2025 году</a:t>
            </a:r>
            <a:endParaRPr lang="ru-RU" sz="22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5007007" y="1190625"/>
            <a:ext cx="6715386" cy="3472256"/>
          </a:xfrm>
          <a:prstGeom prst="roundRect">
            <a:avLst/>
          </a:prstGeom>
          <a:noFill/>
          <a:ln w="28575">
            <a:solidFill>
              <a:srgbClr val="2143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BFB18481-DCA3-4DBA-99B3-7F0452283A55}"/>
              </a:ext>
            </a:extLst>
          </p:cNvPr>
          <p:cNvSpPr txBox="1"/>
          <p:nvPr/>
        </p:nvSpPr>
        <p:spPr>
          <a:xfrm>
            <a:off x="5649599" y="965647"/>
            <a:ext cx="289497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sz="2000" dirty="0" smtClean="0"/>
              <a:t>Программные расходы</a:t>
            </a:r>
            <a:endParaRPr lang="ru-RU" sz="2400" i="1" dirty="0"/>
          </a:p>
        </p:txBody>
      </p:sp>
      <p:sp>
        <p:nvSpPr>
          <p:cNvPr id="69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5867764" y="1586267"/>
            <a:ext cx="888952" cy="55399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3600" dirty="0" smtClean="0"/>
              <a:t>39,1</a:t>
            </a:r>
            <a:endParaRPr lang="ru-RU" altLang="ko-KR" sz="3600" dirty="0"/>
          </a:p>
        </p:txBody>
      </p:sp>
      <p:sp>
        <p:nvSpPr>
          <p:cNvPr id="70" name="Прямоугольник 69"/>
          <p:cNvSpPr/>
          <p:nvPr/>
        </p:nvSpPr>
        <p:spPr>
          <a:xfrm>
            <a:off x="6565444" y="1557382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млрд </a:t>
            </a: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5743502" y="2193219"/>
            <a:ext cx="1678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4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  <a:p>
            <a:r>
              <a:rPr lang="ru-RU" sz="14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2025 году</a:t>
            </a:r>
            <a:endParaRPr lang="ru-RU" sz="14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10213975" y="2173332"/>
            <a:ext cx="152715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4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4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униципальных программ</a:t>
            </a:r>
            <a:endParaRPr lang="ru-RU" sz="14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8230437" y="2188941"/>
            <a:ext cx="197514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4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от общей</a:t>
            </a:r>
          </a:p>
          <a:p>
            <a:r>
              <a:rPr lang="ru-RU" sz="14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суммы расходов</a:t>
            </a:r>
          </a:p>
        </p:txBody>
      </p:sp>
      <p:grpSp>
        <p:nvGrpSpPr>
          <p:cNvPr id="74" name="Группа 73"/>
          <p:cNvGrpSpPr/>
          <p:nvPr/>
        </p:nvGrpSpPr>
        <p:grpSpPr>
          <a:xfrm>
            <a:off x="5209083" y="1766942"/>
            <a:ext cx="489795" cy="478996"/>
            <a:chOff x="6747014" y="2344174"/>
            <a:chExt cx="597668" cy="584491"/>
          </a:xfrm>
        </p:grpSpPr>
        <p:sp>
          <p:nvSpPr>
            <p:cNvPr id="75" name="Овал 74"/>
            <p:cNvSpPr/>
            <p:nvPr/>
          </p:nvSpPr>
          <p:spPr>
            <a:xfrm>
              <a:off x="6747014" y="2344174"/>
              <a:ext cx="597668" cy="5844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6" name="Рисунок 75" descr="Монеты контур">
              <a:extLst>
                <a:ext uri="{FF2B5EF4-FFF2-40B4-BE49-F238E27FC236}">
                  <a16:creationId xmlns:a16="http://schemas.microsoft.com/office/drawing/2014/main" xmlns="" id="{2E1A7412-C50B-4FC0-3B41-6AD32EBB4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6798971" y="2375006"/>
              <a:ext cx="505734" cy="505734"/>
            </a:xfrm>
            <a:prstGeom prst="rect">
              <a:avLst/>
            </a:prstGeom>
          </p:spPr>
        </p:pic>
      </p:grpSp>
      <p:grpSp>
        <p:nvGrpSpPr>
          <p:cNvPr id="77" name="Группа 76"/>
          <p:cNvGrpSpPr/>
          <p:nvPr/>
        </p:nvGrpSpPr>
        <p:grpSpPr>
          <a:xfrm>
            <a:off x="7707531" y="1766942"/>
            <a:ext cx="489795" cy="478996"/>
            <a:chOff x="1987402" y="2226521"/>
            <a:chExt cx="489795" cy="478996"/>
          </a:xfrm>
        </p:grpSpPr>
        <p:sp>
          <p:nvSpPr>
            <p:cNvPr id="78" name="Овал 77"/>
            <p:cNvSpPr/>
            <p:nvPr/>
          </p:nvSpPr>
          <p:spPr>
            <a:xfrm>
              <a:off x="1987402" y="2226521"/>
              <a:ext cx="489795" cy="4789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Рисунок 78"/>
            <p:cNvPicPr>
              <a:picLocks noChangeAspect="1"/>
            </p:cNvPicPr>
            <p:nvPr/>
          </p:nvPicPr>
          <p:blipFill rotWithShape="1">
            <a:blip r:embed="rId11"/>
            <a:srcRect l="17103" t="14785" r="18119" b="21155"/>
            <a:stretch/>
          </p:blipFill>
          <p:spPr>
            <a:xfrm>
              <a:off x="2107040" y="2354666"/>
              <a:ext cx="243182" cy="240488"/>
            </a:xfrm>
            <a:prstGeom prst="rect">
              <a:avLst/>
            </a:prstGeom>
          </p:spPr>
        </p:pic>
      </p:grpSp>
      <p:grpSp>
        <p:nvGrpSpPr>
          <p:cNvPr id="80" name="Группа 79"/>
          <p:cNvGrpSpPr/>
          <p:nvPr/>
        </p:nvGrpSpPr>
        <p:grpSpPr>
          <a:xfrm>
            <a:off x="9687620" y="1772802"/>
            <a:ext cx="489795" cy="478996"/>
            <a:chOff x="2606499" y="2232381"/>
            <a:chExt cx="489795" cy="478996"/>
          </a:xfrm>
        </p:grpSpPr>
        <p:sp>
          <p:nvSpPr>
            <p:cNvPr id="81" name="Овал 80"/>
            <p:cNvSpPr/>
            <p:nvPr/>
          </p:nvSpPr>
          <p:spPr>
            <a:xfrm>
              <a:off x="2606499" y="2232381"/>
              <a:ext cx="489795" cy="4789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2" name="Группа 81"/>
            <p:cNvGrpSpPr/>
            <p:nvPr/>
          </p:nvGrpSpPr>
          <p:grpSpPr>
            <a:xfrm>
              <a:off x="2717584" y="2336362"/>
              <a:ext cx="267623" cy="277095"/>
              <a:chOff x="8217056" y="3762375"/>
              <a:chExt cx="306387" cy="306388"/>
            </a:xfrm>
          </p:grpSpPr>
          <p:sp>
            <p:nvSpPr>
              <p:cNvPr id="83" name="Полилиния 27"/>
              <p:cNvSpPr>
                <a:spLocks/>
              </p:cNvSpPr>
              <p:nvPr/>
            </p:nvSpPr>
            <p:spPr bwMode="auto">
              <a:xfrm>
                <a:off x="8424863" y="3943350"/>
                <a:ext cx="53975" cy="53975"/>
              </a:xfrm>
              <a:custGeom>
                <a:avLst/>
                <a:gdLst>
                  <a:gd name="T0" fmla="*/ 300 w 360"/>
                  <a:gd name="T1" fmla="*/ 240 h 360"/>
                  <a:gd name="T2" fmla="*/ 120 w 360"/>
                  <a:gd name="T3" fmla="*/ 240 h 360"/>
                  <a:gd name="T4" fmla="*/ 120 w 360"/>
                  <a:gd name="T5" fmla="*/ 60 h 360"/>
                  <a:gd name="T6" fmla="*/ 60 w 360"/>
                  <a:gd name="T7" fmla="*/ 0 h 360"/>
                  <a:gd name="T8" fmla="*/ 0 w 360"/>
                  <a:gd name="T9" fmla="*/ 60 h 360"/>
                  <a:gd name="T10" fmla="*/ 0 w 360"/>
                  <a:gd name="T11" fmla="*/ 300 h 360"/>
                  <a:gd name="T12" fmla="*/ 60 w 360"/>
                  <a:gd name="T13" fmla="*/ 360 h 360"/>
                  <a:gd name="T14" fmla="*/ 300 w 360"/>
                  <a:gd name="T15" fmla="*/ 360 h 360"/>
                  <a:gd name="T16" fmla="*/ 360 w 360"/>
                  <a:gd name="T17" fmla="*/ 300 h 360"/>
                  <a:gd name="T18" fmla="*/ 300 w 360"/>
                  <a:gd name="T19" fmla="*/ 24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0" h="360">
                    <a:moveTo>
                      <a:pt x="300" y="240"/>
                    </a:moveTo>
                    <a:cubicBezTo>
                      <a:pt x="120" y="240"/>
                      <a:pt x="120" y="240"/>
                      <a:pt x="120" y="240"/>
                    </a:cubicBezTo>
                    <a:cubicBezTo>
                      <a:pt x="120" y="60"/>
                      <a:pt x="120" y="60"/>
                      <a:pt x="120" y="60"/>
                    </a:cubicBezTo>
                    <a:cubicBezTo>
                      <a:pt x="120" y="27"/>
                      <a:pt x="93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300"/>
                      <a:pt x="0" y="300"/>
                      <a:pt x="0" y="300"/>
                    </a:cubicBezTo>
                    <a:cubicBezTo>
                      <a:pt x="0" y="333"/>
                      <a:pt x="27" y="360"/>
                      <a:pt x="60" y="360"/>
                    </a:cubicBezTo>
                    <a:cubicBezTo>
                      <a:pt x="300" y="360"/>
                      <a:pt x="300" y="360"/>
                      <a:pt x="300" y="360"/>
                    </a:cubicBezTo>
                    <a:cubicBezTo>
                      <a:pt x="333" y="360"/>
                      <a:pt x="360" y="333"/>
                      <a:pt x="360" y="300"/>
                    </a:cubicBezTo>
                    <a:cubicBezTo>
                      <a:pt x="360" y="267"/>
                      <a:pt x="333" y="240"/>
                      <a:pt x="300" y="24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>
                  <a:solidFill>
                    <a:srgbClr val="214387"/>
                  </a:solidFill>
                </a:endParaRPr>
              </a:p>
            </p:txBody>
          </p:sp>
          <p:sp>
            <p:nvSpPr>
              <p:cNvPr id="84" name="Полилиния 28"/>
              <p:cNvSpPr>
                <a:spLocks/>
              </p:cNvSpPr>
              <p:nvPr/>
            </p:nvSpPr>
            <p:spPr bwMode="auto">
              <a:xfrm>
                <a:off x="8245475" y="3925888"/>
                <a:ext cx="53975" cy="17463"/>
              </a:xfrm>
              <a:custGeom>
                <a:avLst/>
                <a:gdLst>
                  <a:gd name="T0" fmla="*/ 300 w 360"/>
                  <a:gd name="T1" fmla="*/ 0 h 120"/>
                  <a:gd name="T2" fmla="*/ 60 w 360"/>
                  <a:gd name="T3" fmla="*/ 0 h 120"/>
                  <a:gd name="T4" fmla="*/ 0 w 360"/>
                  <a:gd name="T5" fmla="*/ 60 h 120"/>
                  <a:gd name="T6" fmla="*/ 60 w 360"/>
                  <a:gd name="T7" fmla="*/ 120 h 120"/>
                  <a:gd name="T8" fmla="*/ 300 w 360"/>
                  <a:gd name="T9" fmla="*/ 120 h 120"/>
                  <a:gd name="T10" fmla="*/ 360 w 360"/>
                  <a:gd name="T11" fmla="*/ 60 h 120"/>
                  <a:gd name="T12" fmla="*/ 300 w 360"/>
                  <a:gd name="T1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0" h="120">
                    <a:moveTo>
                      <a:pt x="300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3"/>
                      <a:pt x="27" y="120"/>
                      <a:pt x="60" y="120"/>
                    </a:cubicBezTo>
                    <a:cubicBezTo>
                      <a:pt x="300" y="120"/>
                      <a:pt x="300" y="120"/>
                      <a:pt x="300" y="120"/>
                    </a:cubicBezTo>
                    <a:cubicBezTo>
                      <a:pt x="333" y="120"/>
                      <a:pt x="360" y="93"/>
                      <a:pt x="360" y="60"/>
                    </a:cubicBezTo>
                    <a:cubicBezTo>
                      <a:pt x="360" y="27"/>
                      <a:pt x="333" y="0"/>
                      <a:pt x="30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>
                  <a:solidFill>
                    <a:srgbClr val="214387"/>
                  </a:solidFill>
                </a:endParaRPr>
              </a:p>
            </p:txBody>
          </p:sp>
          <p:sp>
            <p:nvSpPr>
              <p:cNvPr id="85" name="Полилиния 29"/>
              <p:cNvSpPr>
                <a:spLocks/>
              </p:cNvSpPr>
              <p:nvPr/>
            </p:nvSpPr>
            <p:spPr bwMode="auto">
              <a:xfrm>
                <a:off x="8245475" y="3979863"/>
                <a:ext cx="53975" cy="17463"/>
              </a:xfrm>
              <a:custGeom>
                <a:avLst/>
                <a:gdLst>
                  <a:gd name="T0" fmla="*/ 300 w 360"/>
                  <a:gd name="T1" fmla="*/ 0 h 120"/>
                  <a:gd name="T2" fmla="*/ 60 w 360"/>
                  <a:gd name="T3" fmla="*/ 0 h 120"/>
                  <a:gd name="T4" fmla="*/ 0 w 360"/>
                  <a:gd name="T5" fmla="*/ 60 h 120"/>
                  <a:gd name="T6" fmla="*/ 60 w 360"/>
                  <a:gd name="T7" fmla="*/ 120 h 120"/>
                  <a:gd name="T8" fmla="*/ 300 w 360"/>
                  <a:gd name="T9" fmla="*/ 120 h 120"/>
                  <a:gd name="T10" fmla="*/ 360 w 360"/>
                  <a:gd name="T11" fmla="*/ 60 h 120"/>
                  <a:gd name="T12" fmla="*/ 300 w 360"/>
                  <a:gd name="T1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0" h="120">
                    <a:moveTo>
                      <a:pt x="300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3"/>
                      <a:pt x="27" y="120"/>
                      <a:pt x="60" y="120"/>
                    </a:cubicBezTo>
                    <a:cubicBezTo>
                      <a:pt x="300" y="120"/>
                      <a:pt x="300" y="120"/>
                      <a:pt x="300" y="120"/>
                    </a:cubicBezTo>
                    <a:cubicBezTo>
                      <a:pt x="333" y="120"/>
                      <a:pt x="360" y="93"/>
                      <a:pt x="360" y="60"/>
                    </a:cubicBezTo>
                    <a:cubicBezTo>
                      <a:pt x="360" y="27"/>
                      <a:pt x="333" y="0"/>
                      <a:pt x="30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>
                  <a:solidFill>
                    <a:srgbClr val="214387"/>
                  </a:solidFill>
                </a:endParaRPr>
              </a:p>
            </p:txBody>
          </p:sp>
          <p:sp>
            <p:nvSpPr>
              <p:cNvPr id="86" name="Полилиния 30"/>
              <p:cNvSpPr>
                <a:spLocks noEditPoints="1"/>
              </p:cNvSpPr>
              <p:nvPr/>
            </p:nvSpPr>
            <p:spPr bwMode="auto">
              <a:xfrm>
                <a:off x="8217056" y="3762375"/>
                <a:ext cx="306387" cy="306388"/>
              </a:xfrm>
              <a:custGeom>
                <a:avLst/>
                <a:gdLst>
                  <a:gd name="T0" fmla="*/ 1808 w 2048"/>
                  <a:gd name="T1" fmla="*/ 240 h 2048"/>
                  <a:gd name="T2" fmla="*/ 1628 w 2048"/>
                  <a:gd name="T3" fmla="*/ 0 h 2048"/>
                  <a:gd name="T4" fmla="*/ 1448 w 2048"/>
                  <a:gd name="T5" fmla="*/ 240 h 2048"/>
                  <a:gd name="T6" fmla="*/ 1208 w 2048"/>
                  <a:gd name="T7" fmla="*/ 180 h 2048"/>
                  <a:gd name="T8" fmla="*/ 848 w 2048"/>
                  <a:gd name="T9" fmla="*/ 180 h 2048"/>
                  <a:gd name="T10" fmla="*/ 600 w 2048"/>
                  <a:gd name="T11" fmla="*/ 240 h 2048"/>
                  <a:gd name="T12" fmla="*/ 420 w 2048"/>
                  <a:gd name="T13" fmla="*/ 0 h 2048"/>
                  <a:gd name="T14" fmla="*/ 240 w 2048"/>
                  <a:gd name="T15" fmla="*/ 240 h 2048"/>
                  <a:gd name="T16" fmla="*/ 0 w 2048"/>
                  <a:gd name="T17" fmla="*/ 420 h 2048"/>
                  <a:gd name="T18" fmla="*/ 180 w 2048"/>
                  <a:gd name="T19" fmla="*/ 1928 h 2048"/>
                  <a:gd name="T20" fmla="*/ 1508 w 2048"/>
                  <a:gd name="T21" fmla="*/ 2048 h 2048"/>
                  <a:gd name="T22" fmla="*/ 2048 w 2048"/>
                  <a:gd name="T23" fmla="*/ 420 h 2048"/>
                  <a:gd name="T24" fmla="*/ 1568 w 2048"/>
                  <a:gd name="T25" fmla="*/ 180 h 2048"/>
                  <a:gd name="T26" fmla="*/ 1688 w 2048"/>
                  <a:gd name="T27" fmla="*/ 180 h 2048"/>
                  <a:gd name="T28" fmla="*/ 1628 w 2048"/>
                  <a:gd name="T29" fmla="*/ 480 h 2048"/>
                  <a:gd name="T30" fmla="*/ 1568 w 2048"/>
                  <a:gd name="T31" fmla="*/ 180 h 2048"/>
                  <a:gd name="T32" fmla="*/ 968 w 2048"/>
                  <a:gd name="T33" fmla="*/ 300 h 2048"/>
                  <a:gd name="T34" fmla="*/ 968 w 2048"/>
                  <a:gd name="T35" fmla="*/ 180 h 2048"/>
                  <a:gd name="T36" fmla="*/ 1088 w 2048"/>
                  <a:gd name="T37" fmla="*/ 180 h 2048"/>
                  <a:gd name="T38" fmla="*/ 1028 w 2048"/>
                  <a:gd name="T39" fmla="*/ 480 h 2048"/>
                  <a:gd name="T40" fmla="*/ 968 w 2048"/>
                  <a:gd name="T41" fmla="*/ 300 h 2048"/>
                  <a:gd name="T42" fmla="*/ 420 w 2048"/>
                  <a:gd name="T43" fmla="*/ 120 h 2048"/>
                  <a:gd name="T44" fmla="*/ 480 w 2048"/>
                  <a:gd name="T45" fmla="*/ 420 h 2048"/>
                  <a:gd name="T46" fmla="*/ 360 w 2048"/>
                  <a:gd name="T47" fmla="*/ 420 h 2048"/>
                  <a:gd name="T48" fmla="*/ 1508 w 2048"/>
                  <a:gd name="T49" fmla="*/ 1928 h 2048"/>
                  <a:gd name="T50" fmla="*/ 1508 w 2048"/>
                  <a:gd name="T51" fmla="*/ 1088 h 2048"/>
                  <a:gd name="T52" fmla="*/ 1508 w 2048"/>
                  <a:gd name="T53" fmla="*/ 1928 h 2048"/>
                  <a:gd name="T54" fmla="*/ 1508 w 2048"/>
                  <a:gd name="T55" fmla="*/ 968 h 2048"/>
                  <a:gd name="T56" fmla="*/ 1148 w 2048"/>
                  <a:gd name="T57" fmla="*/ 1088 h 2048"/>
                  <a:gd name="T58" fmla="*/ 848 w 2048"/>
                  <a:gd name="T59" fmla="*/ 1148 h 2048"/>
                  <a:gd name="T60" fmla="*/ 1059 w 2048"/>
                  <a:gd name="T61" fmla="*/ 1208 h 2048"/>
                  <a:gd name="T62" fmla="*/ 908 w 2048"/>
                  <a:gd name="T63" fmla="*/ 1448 h 2048"/>
                  <a:gd name="T64" fmla="*/ 908 w 2048"/>
                  <a:gd name="T65" fmla="*/ 1568 h 2048"/>
                  <a:gd name="T66" fmla="*/ 1059 w 2048"/>
                  <a:gd name="T67" fmla="*/ 1808 h 2048"/>
                  <a:gd name="T68" fmla="*/ 120 w 2048"/>
                  <a:gd name="T69" fmla="*/ 1748 h 2048"/>
                  <a:gd name="T70" fmla="*/ 1928 w 2048"/>
                  <a:gd name="T71" fmla="*/ 848 h 2048"/>
                  <a:gd name="T72" fmla="*/ 1928 w 2048"/>
                  <a:gd name="T73" fmla="*/ 728 h 2048"/>
                  <a:gd name="T74" fmla="*/ 120 w 2048"/>
                  <a:gd name="T75" fmla="*/ 420 h 2048"/>
                  <a:gd name="T76" fmla="*/ 240 w 2048"/>
                  <a:gd name="T77" fmla="*/ 360 h 2048"/>
                  <a:gd name="T78" fmla="*/ 420 w 2048"/>
                  <a:gd name="T79" fmla="*/ 600 h 2048"/>
                  <a:gd name="T80" fmla="*/ 600 w 2048"/>
                  <a:gd name="T81" fmla="*/ 360 h 2048"/>
                  <a:gd name="T82" fmla="*/ 848 w 2048"/>
                  <a:gd name="T83" fmla="*/ 420 h 2048"/>
                  <a:gd name="T84" fmla="*/ 1208 w 2048"/>
                  <a:gd name="T85" fmla="*/ 420 h 2048"/>
                  <a:gd name="T86" fmla="*/ 1448 w 2048"/>
                  <a:gd name="T87" fmla="*/ 360 h 2048"/>
                  <a:gd name="T88" fmla="*/ 1628 w 2048"/>
                  <a:gd name="T89" fmla="*/ 600 h 2048"/>
                  <a:gd name="T90" fmla="*/ 1808 w 2048"/>
                  <a:gd name="T91" fmla="*/ 360 h 2048"/>
                  <a:gd name="T92" fmla="*/ 1928 w 2048"/>
                  <a:gd name="T93" fmla="*/ 420 h 2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048" h="2048">
                    <a:moveTo>
                      <a:pt x="1868" y="240"/>
                    </a:moveTo>
                    <a:cubicBezTo>
                      <a:pt x="1808" y="240"/>
                      <a:pt x="1808" y="240"/>
                      <a:pt x="1808" y="240"/>
                    </a:cubicBezTo>
                    <a:cubicBezTo>
                      <a:pt x="1808" y="180"/>
                      <a:pt x="1808" y="180"/>
                      <a:pt x="1808" y="180"/>
                    </a:cubicBezTo>
                    <a:cubicBezTo>
                      <a:pt x="1808" y="81"/>
                      <a:pt x="1727" y="0"/>
                      <a:pt x="1628" y="0"/>
                    </a:cubicBezTo>
                    <a:cubicBezTo>
                      <a:pt x="1529" y="0"/>
                      <a:pt x="1448" y="81"/>
                      <a:pt x="1448" y="180"/>
                    </a:cubicBezTo>
                    <a:cubicBezTo>
                      <a:pt x="1448" y="240"/>
                      <a:pt x="1448" y="240"/>
                      <a:pt x="1448" y="240"/>
                    </a:cubicBezTo>
                    <a:cubicBezTo>
                      <a:pt x="1208" y="240"/>
                      <a:pt x="1208" y="240"/>
                      <a:pt x="1208" y="240"/>
                    </a:cubicBezTo>
                    <a:cubicBezTo>
                      <a:pt x="1208" y="180"/>
                      <a:pt x="1208" y="180"/>
                      <a:pt x="1208" y="180"/>
                    </a:cubicBezTo>
                    <a:cubicBezTo>
                      <a:pt x="1208" y="81"/>
                      <a:pt x="1127" y="0"/>
                      <a:pt x="1028" y="0"/>
                    </a:cubicBezTo>
                    <a:cubicBezTo>
                      <a:pt x="929" y="0"/>
                      <a:pt x="848" y="81"/>
                      <a:pt x="848" y="180"/>
                    </a:cubicBezTo>
                    <a:cubicBezTo>
                      <a:pt x="848" y="240"/>
                      <a:pt x="848" y="240"/>
                      <a:pt x="848" y="240"/>
                    </a:cubicBezTo>
                    <a:cubicBezTo>
                      <a:pt x="600" y="240"/>
                      <a:pt x="600" y="240"/>
                      <a:pt x="600" y="240"/>
                    </a:cubicBezTo>
                    <a:cubicBezTo>
                      <a:pt x="600" y="180"/>
                      <a:pt x="600" y="180"/>
                      <a:pt x="600" y="180"/>
                    </a:cubicBezTo>
                    <a:cubicBezTo>
                      <a:pt x="600" y="81"/>
                      <a:pt x="519" y="0"/>
                      <a:pt x="420" y="0"/>
                    </a:cubicBezTo>
                    <a:cubicBezTo>
                      <a:pt x="321" y="0"/>
                      <a:pt x="240" y="81"/>
                      <a:pt x="240" y="180"/>
                    </a:cubicBezTo>
                    <a:cubicBezTo>
                      <a:pt x="240" y="240"/>
                      <a:pt x="240" y="240"/>
                      <a:pt x="240" y="240"/>
                    </a:cubicBezTo>
                    <a:cubicBezTo>
                      <a:pt x="180" y="240"/>
                      <a:pt x="180" y="240"/>
                      <a:pt x="180" y="240"/>
                    </a:cubicBezTo>
                    <a:cubicBezTo>
                      <a:pt x="81" y="240"/>
                      <a:pt x="0" y="321"/>
                      <a:pt x="0" y="420"/>
                    </a:cubicBezTo>
                    <a:cubicBezTo>
                      <a:pt x="0" y="1748"/>
                      <a:pt x="0" y="1748"/>
                      <a:pt x="0" y="1748"/>
                    </a:cubicBezTo>
                    <a:cubicBezTo>
                      <a:pt x="0" y="1847"/>
                      <a:pt x="81" y="1928"/>
                      <a:pt x="180" y="1928"/>
                    </a:cubicBezTo>
                    <a:cubicBezTo>
                      <a:pt x="1169" y="1928"/>
                      <a:pt x="1169" y="1928"/>
                      <a:pt x="1169" y="1928"/>
                    </a:cubicBezTo>
                    <a:cubicBezTo>
                      <a:pt x="1262" y="2003"/>
                      <a:pt x="1380" y="2048"/>
                      <a:pt x="1508" y="2048"/>
                    </a:cubicBezTo>
                    <a:cubicBezTo>
                      <a:pt x="1806" y="2048"/>
                      <a:pt x="2048" y="1806"/>
                      <a:pt x="2048" y="1508"/>
                    </a:cubicBezTo>
                    <a:cubicBezTo>
                      <a:pt x="2048" y="420"/>
                      <a:pt x="2048" y="420"/>
                      <a:pt x="2048" y="420"/>
                    </a:cubicBezTo>
                    <a:cubicBezTo>
                      <a:pt x="2048" y="321"/>
                      <a:pt x="1967" y="240"/>
                      <a:pt x="1868" y="240"/>
                    </a:cubicBezTo>
                    <a:close/>
                    <a:moveTo>
                      <a:pt x="1568" y="180"/>
                    </a:moveTo>
                    <a:cubicBezTo>
                      <a:pt x="1568" y="147"/>
                      <a:pt x="1595" y="120"/>
                      <a:pt x="1628" y="120"/>
                    </a:cubicBezTo>
                    <a:cubicBezTo>
                      <a:pt x="1661" y="120"/>
                      <a:pt x="1688" y="147"/>
                      <a:pt x="1688" y="180"/>
                    </a:cubicBezTo>
                    <a:cubicBezTo>
                      <a:pt x="1688" y="420"/>
                      <a:pt x="1688" y="420"/>
                      <a:pt x="1688" y="420"/>
                    </a:cubicBezTo>
                    <a:cubicBezTo>
                      <a:pt x="1688" y="453"/>
                      <a:pt x="1661" y="480"/>
                      <a:pt x="1628" y="480"/>
                    </a:cubicBezTo>
                    <a:cubicBezTo>
                      <a:pt x="1595" y="480"/>
                      <a:pt x="1568" y="453"/>
                      <a:pt x="1568" y="420"/>
                    </a:cubicBezTo>
                    <a:lnTo>
                      <a:pt x="1568" y="180"/>
                    </a:lnTo>
                    <a:close/>
                    <a:moveTo>
                      <a:pt x="968" y="300"/>
                    </a:moveTo>
                    <a:cubicBezTo>
                      <a:pt x="968" y="300"/>
                      <a:pt x="968" y="300"/>
                      <a:pt x="968" y="300"/>
                    </a:cubicBezTo>
                    <a:cubicBezTo>
                      <a:pt x="968" y="300"/>
                      <a:pt x="968" y="300"/>
                      <a:pt x="968" y="300"/>
                    </a:cubicBezTo>
                    <a:cubicBezTo>
                      <a:pt x="968" y="180"/>
                      <a:pt x="968" y="180"/>
                      <a:pt x="968" y="180"/>
                    </a:cubicBezTo>
                    <a:cubicBezTo>
                      <a:pt x="968" y="147"/>
                      <a:pt x="995" y="120"/>
                      <a:pt x="1028" y="120"/>
                    </a:cubicBezTo>
                    <a:cubicBezTo>
                      <a:pt x="1061" y="120"/>
                      <a:pt x="1088" y="147"/>
                      <a:pt x="1088" y="180"/>
                    </a:cubicBezTo>
                    <a:cubicBezTo>
                      <a:pt x="1088" y="420"/>
                      <a:pt x="1088" y="420"/>
                      <a:pt x="1088" y="420"/>
                    </a:cubicBezTo>
                    <a:cubicBezTo>
                      <a:pt x="1088" y="453"/>
                      <a:pt x="1061" y="480"/>
                      <a:pt x="1028" y="480"/>
                    </a:cubicBezTo>
                    <a:cubicBezTo>
                      <a:pt x="995" y="480"/>
                      <a:pt x="968" y="453"/>
                      <a:pt x="968" y="420"/>
                    </a:cubicBezTo>
                    <a:lnTo>
                      <a:pt x="968" y="300"/>
                    </a:lnTo>
                    <a:close/>
                    <a:moveTo>
                      <a:pt x="360" y="180"/>
                    </a:moveTo>
                    <a:cubicBezTo>
                      <a:pt x="360" y="147"/>
                      <a:pt x="387" y="120"/>
                      <a:pt x="420" y="120"/>
                    </a:cubicBezTo>
                    <a:cubicBezTo>
                      <a:pt x="453" y="120"/>
                      <a:pt x="480" y="147"/>
                      <a:pt x="480" y="180"/>
                    </a:cubicBezTo>
                    <a:cubicBezTo>
                      <a:pt x="480" y="420"/>
                      <a:pt x="480" y="420"/>
                      <a:pt x="480" y="420"/>
                    </a:cubicBezTo>
                    <a:cubicBezTo>
                      <a:pt x="480" y="453"/>
                      <a:pt x="453" y="480"/>
                      <a:pt x="420" y="480"/>
                    </a:cubicBezTo>
                    <a:cubicBezTo>
                      <a:pt x="387" y="480"/>
                      <a:pt x="360" y="453"/>
                      <a:pt x="360" y="420"/>
                    </a:cubicBezTo>
                    <a:lnTo>
                      <a:pt x="360" y="180"/>
                    </a:lnTo>
                    <a:close/>
                    <a:moveTo>
                      <a:pt x="1508" y="1928"/>
                    </a:moveTo>
                    <a:cubicBezTo>
                      <a:pt x="1276" y="1928"/>
                      <a:pt x="1088" y="1740"/>
                      <a:pt x="1088" y="1508"/>
                    </a:cubicBezTo>
                    <a:cubicBezTo>
                      <a:pt x="1088" y="1276"/>
                      <a:pt x="1276" y="1088"/>
                      <a:pt x="1508" y="1088"/>
                    </a:cubicBezTo>
                    <a:cubicBezTo>
                      <a:pt x="1740" y="1088"/>
                      <a:pt x="1928" y="1276"/>
                      <a:pt x="1928" y="1508"/>
                    </a:cubicBezTo>
                    <a:cubicBezTo>
                      <a:pt x="1928" y="1740"/>
                      <a:pt x="1740" y="1928"/>
                      <a:pt x="1508" y="1928"/>
                    </a:cubicBezTo>
                    <a:close/>
                    <a:moveTo>
                      <a:pt x="1928" y="1169"/>
                    </a:moveTo>
                    <a:cubicBezTo>
                      <a:pt x="1829" y="1046"/>
                      <a:pt x="1677" y="968"/>
                      <a:pt x="1508" y="968"/>
                    </a:cubicBezTo>
                    <a:cubicBezTo>
                      <a:pt x="1378" y="968"/>
                      <a:pt x="1259" y="1014"/>
                      <a:pt x="1166" y="1091"/>
                    </a:cubicBezTo>
                    <a:cubicBezTo>
                      <a:pt x="1160" y="1089"/>
                      <a:pt x="1154" y="1088"/>
                      <a:pt x="1148" y="1088"/>
                    </a:cubicBezTo>
                    <a:cubicBezTo>
                      <a:pt x="908" y="1088"/>
                      <a:pt x="908" y="1088"/>
                      <a:pt x="908" y="1088"/>
                    </a:cubicBezTo>
                    <a:cubicBezTo>
                      <a:pt x="875" y="1088"/>
                      <a:pt x="848" y="1115"/>
                      <a:pt x="848" y="1148"/>
                    </a:cubicBezTo>
                    <a:cubicBezTo>
                      <a:pt x="848" y="1181"/>
                      <a:pt x="875" y="1208"/>
                      <a:pt x="908" y="1208"/>
                    </a:cubicBezTo>
                    <a:cubicBezTo>
                      <a:pt x="1059" y="1208"/>
                      <a:pt x="1059" y="1208"/>
                      <a:pt x="1059" y="1208"/>
                    </a:cubicBezTo>
                    <a:cubicBezTo>
                      <a:pt x="1012" y="1278"/>
                      <a:pt x="981" y="1360"/>
                      <a:pt x="971" y="1448"/>
                    </a:cubicBezTo>
                    <a:cubicBezTo>
                      <a:pt x="908" y="1448"/>
                      <a:pt x="908" y="1448"/>
                      <a:pt x="908" y="1448"/>
                    </a:cubicBezTo>
                    <a:cubicBezTo>
                      <a:pt x="875" y="1448"/>
                      <a:pt x="848" y="1475"/>
                      <a:pt x="848" y="1508"/>
                    </a:cubicBezTo>
                    <a:cubicBezTo>
                      <a:pt x="848" y="1541"/>
                      <a:pt x="875" y="1568"/>
                      <a:pt x="908" y="1568"/>
                    </a:cubicBezTo>
                    <a:cubicBezTo>
                      <a:pt x="971" y="1568"/>
                      <a:pt x="971" y="1568"/>
                      <a:pt x="971" y="1568"/>
                    </a:cubicBezTo>
                    <a:cubicBezTo>
                      <a:pt x="981" y="1656"/>
                      <a:pt x="1012" y="1738"/>
                      <a:pt x="1059" y="1808"/>
                    </a:cubicBezTo>
                    <a:cubicBezTo>
                      <a:pt x="180" y="1808"/>
                      <a:pt x="180" y="1808"/>
                      <a:pt x="180" y="1808"/>
                    </a:cubicBezTo>
                    <a:cubicBezTo>
                      <a:pt x="147" y="1808"/>
                      <a:pt x="120" y="1781"/>
                      <a:pt x="120" y="1748"/>
                    </a:cubicBezTo>
                    <a:cubicBezTo>
                      <a:pt x="120" y="848"/>
                      <a:pt x="120" y="848"/>
                      <a:pt x="120" y="848"/>
                    </a:cubicBezTo>
                    <a:cubicBezTo>
                      <a:pt x="1928" y="848"/>
                      <a:pt x="1928" y="848"/>
                      <a:pt x="1928" y="848"/>
                    </a:cubicBezTo>
                    <a:lnTo>
                      <a:pt x="1928" y="1169"/>
                    </a:lnTo>
                    <a:close/>
                    <a:moveTo>
                      <a:pt x="1928" y="728"/>
                    </a:moveTo>
                    <a:cubicBezTo>
                      <a:pt x="120" y="728"/>
                      <a:pt x="120" y="728"/>
                      <a:pt x="120" y="728"/>
                    </a:cubicBezTo>
                    <a:cubicBezTo>
                      <a:pt x="120" y="420"/>
                      <a:pt x="120" y="420"/>
                      <a:pt x="120" y="420"/>
                    </a:cubicBezTo>
                    <a:cubicBezTo>
                      <a:pt x="120" y="387"/>
                      <a:pt x="147" y="360"/>
                      <a:pt x="180" y="360"/>
                    </a:cubicBezTo>
                    <a:cubicBezTo>
                      <a:pt x="240" y="360"/>
                      <a:pt x="240" y="360"/>
                      <a:pt x="240" y="360"/>
                    </a:cubicBezTo>
                    <a:cubicBezTo>
                      <a:pt x="240" y="420"/>
                      <a:pt x="240" y="420"/>
                      <a:pt x="240" y="420"/>
                    </a:cubicBezTo>
                    <a:cubicBezTo>
                      <a:pt x="240" y="519"/>
                      <a:pt x="321" y="600"/>
                      <a:pt x="420" y="600"/>
                    </a:cubicBezTo>
                    <a:cubicBezTo>
                      <a:pt x="519" y="600"/>
                      <a:pt x="600" y="519"/>
                      <a:pt x="600" y="420"/>
                    </a:cubicBezTo>
                    <a:cubicBezTo>
                      <a:pt x="600" y="360"/>
                      <a:pt x="600" y="360"/>
                      <a:pt x="600" y="360"/>
                    </a:cubicBezTo>
                    <a:cubicBezTo>
                      <a:pt x="848" y="360"/>
                      <a:pt x="848" y="360"/>
                      <a:pt x="848" y="360"/>
                    </a:cubicBezTo>
                    <a:cubicBezTo>
                      <a:pt x="848" y="420"/>
                      <a:pt x="848" y="420"/>
                      <a:pt x="848" y="420"/>
                    </a:cubicBezTo>
                    <a:cubicBezTo>
                      <a:pt x="848" y="519"/>
                      <a:pt x="929" y="600"/>
                      <a:pt x="1028" y="600"/>
                    </a:cubicBezTo>
                    <a:cubicBezTo>
                      <a:pt x="1127" y="600"/>
                      <a:pt x="1208" y="519"/>
                      <a:pt x="1208" y="420"/>
                    </a:cubicBezTo>
                    <a:cubicBezTo>
                      <a:pt x="1208" y="360"/>
                      <a:pt x="1208" y="360"/>
                      <a:pt x="1208" y="360"/>
                    </a:cubicBezTo>
                    <a:cubicBezTo>
                      <a:pt x="1448" y="360"/>
                      <a:pt x="1448" y="360"/>
                      <a:pt x="1448" y="360"/>
                    </a:cubicBezTo>
                    <a:cubicBezTo>
                      <a:pt x="1448" y="420"/>
                      <a:pt x="1448" y="420"/>
                      <a:pt x="1448" y="420"/>
                    </a:cubicBezTo>
                    <a:cubicBezTo>
                      <a:pt x="1448" y="519"/>
                      <a:pt x="1529" y="600"/>
                      <a:pt x="1628" y="600"/>
                    </a:cubicBezTo>
                    <a:cubicBezTo>
                      <a:pt x="1727" y="600"/>
                      <a:pt x="1808" y="519"/>
                      <a:pt x="1808" y="420"/>
                    </a:cubicBezTo>
                    <a:cubicBezTo>
                      <a:pt x="1808" y="360"/>
                      <a:pt x="1808" y="360"/>
                      <a:pt x="1808" y="360"/>
                    </a:cubicBezTo>
                    <a:cubicBezTo>
                      <a:pt x="1868" y="360"/>
                      <a:pt x="1868" y="360"/>
                      <a:pt x="1868" y="360"/>
                    </a:cubicBezTo>
                    <a:cubicBezTo>
                      <a:pt x="1901" y="360"/>
                      <a:pt x="1928" y="387"/>
                      <a:pt x="1928" y="420"/>
                    </a:cubicBezTo>
                    <a:lnTo>
                      <a:pt x="1928" y="72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>
                  <a:solidFill>
                    <a:srgbClr val="214387"/>
                  </a:solidFill>
                </a:endParaRPr>
              </a:p>
            </p:txBody>
          </p:sp>
        </p:grpSp>
      </p:grpSp>
      <p:grpSp>
        <p:nvGrpSpPr>
          <p:cNvPr id="87" name="Группа 86"/>
          <p:cNvGrpSpPr/>
          <p:nvPr/>
        </p:nvGrpSpPr>
        <p:grpSpPr>
          <a:xfrm>
            <a:off x="5823373" y="2111547"/>
            <a:ext cx="681955" cy="77394"/>
            <a:chOff x="2786174" y="2105984"/>
            <a:chExt cx="1415362" cy="81481"/>
          </a:xfrm>
        </p:grpSpPr>
        <p:cxnSp>
          <p:nvCxnSpPr>
            <p:cNvPr id="88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2786174" y="2105984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3166837" y="2187465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0" name="Группа 89"/>
          <p:cNvGrpSpPr/>
          <p:nvPr/>
        </p:nvGrpSpPr>
        <p:grpSpPr>
          <a:xfrm>
            <a:off x="8325057" y="2080438"/>
            <a:ext cx="851680" cy="88419"/>
            <a:chOff x="2786174" y="2105984"/>
            <a:chExt cx="1415362" cy="81481"/>
          </a:xfrm>
        </p:grpSpPr>
        <p:cxnSp>
          <p:nvCxnSpPr>
            <p:cNvPr id="91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2786174" y="2105984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3166837" y="2187465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3" name="Группа 92"/>
          <p:cNvGrpSpPr/>
          <p:nvPr/>
        </p:nvGrpSpPr>
        <p:grpSpPr>
          <a:xfrm>
            <a:off x="10302545" y="2079008"/>
            <a:ext cx="851680" cy="88419"/>
            <a:chOff x="2786174" y="2105984"/>
            <a:chExt cx="1415362" cy="81481"/>
          </a:xfrm>
        </p:grpSpPr>
        <p:cxnSp>
          <p:nvCxnSpPr>
            <p:cNvPr id="94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2786174" y="2105984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5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3166837" y="2187465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6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8405533" y="1560348"/>
            <a:ext cx="627143" cy="55399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3600" dirty="0" smtClean="0"/>
              <a:t>90</a:t>
            </a:r>
            <a:endParaRPr lang="ru-RU" altLang="ko-KR" sz="3600" dirty="0"/>
          </a:p>
        </p:txBody>
      </p:sp>
      <p:sp>
        <p:nvSpPr>
          <p:cNvPr id="97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10362724" y="1563270"/>
            <a:ext cx="627143" cy="55399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3600" dirty="0" smtClean="0"/>
              <a:t>16</a:t>
            </a:r>
            <a:endParaRPr lang="ru-RU" altLang="ko-KR" sz="3600" dirty="0"/>
          </a:p>
        </p:txBody>
      </p:sp>
      <p:sp>
        <p:nvSpPr>
          <p:cNvPr id="98" name="Title 1"/>
          <p:cNvSpPr txBox="1">
            <a:spLocks/>
          </p:cNvSpPr>
          <p:nvPr/>
        </p:nvSpPr>
        <p:spPr>
          <a:xfrm>
            <a:off x="8776332" y="1571368"/>
            <a:ext cx="346180" cy="26244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1400" b="1" dirty="0" smtClean="0">
                <a:ln w="19050">
                  <a:noFill/>
                </a:ln>
                <a:solidFill>
                  <a:srgbClr val="2143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  <a:endParaRPr lang="en-US" altLang="ru-RU" sz="1100" b="1" dirty="0">
              <a:ln w="19050">
                <a:noFill/>
              </a:ln>
              <a:solidFill>
                <a:srgbClr val="2143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6436505" y="3235814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млрд </a:t>
            </a: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5756608" y="3871651"/>
            <a:ext cx="1678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4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  <a:p>
            <a:r>
              <a:rPr lang="ru-RU" sz="14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2025 году</a:t>
            </a:r>
            <a:endParaRPr lang="ru-RU" sz="14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1" name="Группа 100"/>
          <p:cNvGrpSpPr/>
          <p:nvPr/>
        </p:nvGrpSpPr>
        <p:grpSpPr>
          <a:xfrm>
            <a:off x="5222189" y="3445374"/>
            <a:ext cx="489795" cy="478996"/>
            <a:chOff x="6747014" y="2344174"/>
            <a:chExt cx="597668" cy="584491"/>
          </a:xfrm>
        </p:grpSpPr>
        <p:sp>
          <p:nvSpPr>
            <p:cNvPr id="102" name="Овал 101"/>
            <p:cNvSpPr/>
            <p:nvPr/>
          </p:nvSpPr>
          <p:spPr>
            <a:xfrm>
              <a:off x="6747014" y="2344174"/>
              <a:ext cx="597668" cy="5844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" name="Рисунок 102" descr="Монеты контур">
              <a:extLst>
                <a:ext uri="{FF2B5EF4-FFF2-40B4-BE49-F238E27FC236}">
                  <a16:creationId xmlns:a16="http://schemas.microsoft.com/office/drawing/2014/main" xmlns="" id="{2E1A7412-C50B-4FC0-3B41-6AD32EBB4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6798971" y="2375006"/>
              <a:ext cx="505734" cy="505734"/>
            </a:xfrm>
            <a:prstGeom prst="rect">
              <a:avLst/>
            </a:prstGeom>
          </p:spPr>
        </p:pic>
      </p:grpSp>
      <p:grpSp>
        <p:nvGrpSpPr>
          <p:cNvPr id="104" name="Группа 103"/>
          <p:cNvGrpSpPr/>
          <p:nvPr/>
        </p:nvGrpSpPr>
        <p:grpSpPr>
          <a:xfrm>
            <a:off x="5836480" y="3789979"/>
            <a:ext cx="369582" cy="81672"/>
            <a:chOff x="2786174" y="2105984"/>
            <a:chExt cx="1415362" cy="81481"/>
          </a:xfrm>
        </p:grpSpPr>
        <p:cxnSp>
          <p:nvCxnSpPr>
            <p:cNvPr id="105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2786174" y="2105984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3166837" y="2187465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9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5889748" y="3262604"/>
            <a:ext cx="742070" cy="55399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3600" dirty="0" smtClean="0"/>
              <a:t>4,5</a:t>
            </a:r>
            <a:endParaRPr lang="ru-RU" altLang="ko-KR" sz="3600" dirty="0"/>
          </a:p>
        </p:txBody>
      </p:sp>
      <p:sp>
        <p:nvSpPr>
          <p:cNvPr id="110" name="Прямоугольник 109"/>
          <p:cNvSpPr/>
          <p:nvPr/>
        </p:nvSpPr>
        <p:spPr>
          <a:xfrm>
            <a:off x="8238033" y="3853659"/>
            <a:ext cx="152715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4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4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ациональных проекта</a:t>
            </a:r>
            <a:endParaRPr lang="ru-RU" sz="14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8" name="Группа 117"/>
          <p:cNvGrpSpPr/>
          <p:nvPr/>
        </p:nvGrpSpPr>
        <p:grpSpPr>
          <a:xfrm>
            <a:off x="8326603" y="3759335"/>
            <a:ext cx="458915" cy="94324"/>
            <a:chOff x="2786174" y="2105984"/>
            <a:chExt cx="1415362" cy="81481"/>
          </a:xfrm>
        </p:grpSpPr>
        <p:cxnSp>
          <p:nvCxnSpPr>
            <p:cNvPr id="119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2786174" y="2105984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3166837" y="2187465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1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8386782" y="3243597"/>
            <a:ext cx="627143" cy="55399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3600" dirty="0" smtClean="0"/>
              <a:t>3</a:t>
            </a:r>
            <a:endParaRPr lang="ru-RU" altLang="ko-KR" sz="3600" dirty="0"/>
          </a:p>
        </p:txBody>
      </p:sp>
      <p:sp>
        <p:nvSpPr>
          <p:cNvPr id="122" name="Прямоугольник 121"/>
          <p:cNvSpPr/>
          <p:nvPr/>
        </p:nvSpPr>
        <p:spPr>
          <a:xfrm>
            <a:off x="10225083" y="3855008"/>
            <a:ext cx="152715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4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федеральных проекта</a:t>
            </a:r>
            <a:endParaRPr lang="ru-RU" sz="14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0" name="Группа 129"/>
          <p:cNvGrpSpPr/>
          <p:nvPr/>
        </p:nvGrpSpPr>
        <p:grpSpPr>
          <a:xfrm>
            <a:off x="10313653" y="3760684"/>
            <a:ext cx="685400" cy="92975"/>
            <a:chOff x="2786174" y="2105984"/>
            <a:chExt cx="1415362" cy="81481"/>
          </a:xfrm>
        </p:grpSpPr>
        <p:cxnSp>
          <p:nvCxnSpPr>
            <p:cNvPr id="131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2786174" y="2105984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3166837" y="2187465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3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10373832" y="3244946"/>
            <a:ext cx="627143" cy="55399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3600" dirty="0" smtClean="0"/>
              <a:t>10</a:t>
            </a:r>
            <a:endParaRPr lang="ru-RU" altLang="ko-KR" sz="36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7711952" y="3442277"/>
            <a:ext cx="489795" cy="478996"/>
            <a:chOff x="7711952" y="3442277"/>
            <a:chExt cx="489795" cy="478996"/>
          </a:xfrm>
        </p:grpSpPr>
        <p:sp>
          <p:nvSpPr>
            <p:cNvPr id="112" name="Овал 111"/>
            <p:cNvSpPr/>
            <p:nvPr/>
          </p:nvSpPr>
          <p:spPr>
            <a:xfrm>
              <a:off x="7711952" y="3442277"/>
              <a:ext cx="489795" cy="4789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5" name="Рисунок 134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1758" r="98438">
                          <a14:foregroundMark x1="8203" y1="9570" x2="8203" y2="9570"/>
                          <a14:foregroundMark x1="33008" y1="7813" x2="33008" y2="7813"/>
                          <a14:foregroundMark x1="37695" y1="20508" x2="37695" y2="20508"/>
                          <a14:foregroundMark x1="27148" y1="21875" x2="27148" y2="21875"/>
                          <a14:foregroundMark x1="55664" y1="20313" x2="55664" y2="20313"/>
                          <a14:foregroundMark x1="48242" y1="26758" x2="48242" y2="26758"/>
                          <a14:foregroundMark x1="62695" y1="26563" x2="62695" y2="26563"/>
                          <a14:foregroundMark x1="48438" y1="33984" x2="48438" y2="33984"/>
                          <a14:foregroundMark x1="40234" y1="33984" x2="40234" y2="33984"/>
                          <a14:foregroundMark x1="26367" y1="36523" x2="26367" y2="36523"/>
                          <a14:foregroundMark x1="25391" y1="51953" x2="25391" y2="51953"/>
                          <a14:foregroundMark x1="38477" y1="48438" x2="38477" y2="48438"/>
                          <a14:foregroundMark x1="44141" y1="41016" x2="44141" y2="41016"/>
                          <a14:foregroundMark x1="60156" y1="40820" x2="60156" y2="40820"/>
                          <a14:foregroundMark x1="60352" y1="49414" x2="60352" y2="49414"/>
                          <a14:foregroundMark x1="63281" y1="54688" x2="63281" y2="54688"/>
                          <a14:foregroundMark x1="45898" y1="55078" x2="45898" y2="55078"/>
                          <a14:foregroundMark x1="25586" y1="65430" x2="25586" y2="65430"/>
                          <a14:foregroundMark x1="38281" y1="63281" x2="38281" y2="63281"/>
                          <a14:foregroundMark x1="52734" y1="63086" x2="52734" y2="63086"/>
                          <a14:foregroundMark x1="45508" y1="70508" x2="45508" y2="70508"/>
                          <a14:foregroundMark x1="71875" y1="81250" x2="71875" y2="81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347" y="3520596"/>
              <a:ext cx="335370" cy="335370"/>
            </a:xfrm>
            <a:prstGeom prst="rect">
              <a:avLst/>
            </a:prstGeom>
          </p:spPr>
        </p:pic>
      </p:grpSp>
      <p:grpSp>
        <p:nvGrpSpPr>
          <p:cNvPr id="5" name="Группа 4"/>
          <p:cNvGrpSpPr/>
          <p:nvPr/>
        </p:nvGrpSpPr>
        <p:grpSpPr>
          <a:xfrm>
            <a:off x="9683730" y="3442277"/>
            <a:ext cx="489795" cy="478996"/>
            <a:chOff x="9683730" y="3442277"/>
            <a:chExt cx="489795" cy="478996"/>
          </a:xfrm>
        </p:grpSpPr>
        <p:sp>
          <p:nvSpPr>
            <p:cNvPr id="134" name="Овал 133"/>
            <p:cNvSpPr/>
            <p:nvPr/>
          </p:nvSpPr>
          <p:spPr>
            <a:xfrm>
              <a:off x="9683730" y="3442277"/>
              <a:ext cx="489795" cy="4789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6" name="Рисунок 13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368" y="3526236"/>
              <a:ext cx="314157" cy="314157"/>
            </a:xfrm>
            <a:prstGeom prst="rect">
              <a:avLst/>
            </a:prstGeom>
          </p:spPr>
        </p:pic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BFB18481-DCA3-4DBA-99B3-7F0452283A55}"/>
              </a:ext>
            </a:extLst>
          </p:cNvPr>
          <p:cNvSpPr txBox="1"/>
          <p:nvPr/>
        </p:nvSpPr>
        <p:spPr>
          <a:xfrm>
            <a:off x="5638801" y="2739440"/>
            <a:ext cx="44275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sz="2000" dirty="0" smtClean="0">
                <a:solidFill>
                  <a:srgbClr val="3D655B"/>
                </a:solidFill>
              </a:rPr>
              <a:t>в том числе Национальные проекты</a:t>
            </a:r>
            <a:endParaRPr lang="ru-RU" sz="2400" i="1" dirty="0">
              <a:solidFill>
                <a:srgbClr val="3D655B"/>
              </a:solidFill>
            </a:endParaRPr>
          </a:p>
        </p:txBody>
      </p:sp>
      <p:cxnSp>
        <p:nvCxnSpPr>
          <p:cNvPr id="138" name="Прямая соединительная линия 137"/>
          <p:cNvCxnSpPr/>
          <p:nvPr/>
        </p:nvCxnSpPr>
        <p:spPr>
          <a:xfrm flipV="1">
            <a:off x="5222189" y="3141932"/>
            <a:ext cx="6240084" cy="1238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232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50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/>
      <p:bldP spid="66" grpId="0"/>
      <p:bldP spid="67" grpId="0" animBg="1"/>
      <p:bldP spid="68" grpId="0" animBg="1"/>
      <p:bldP spid="69" grpId="0" animBg="1"/>
      <p:bldP spid="70" grpId="0"/>
      <p:bldP spid="71" grpId="0"/>
      <p:bldP spid="72" grpId="0"/>
      <p:bldP spid="73" grpId="0"/>
      <p:bldP spid="96" grpId="0" animBg="1"/>
      <p:bldP spid="97" grpId="0" animBg="1"/>
      <p:bldP spid="98" grpId="0"/>
      <p:bldP spid="99" grpId="0"/>
      <p:bldP spid="100" grpId="0"/>
      <p:bldP spid="109" grpId="0" animBg="1"/>
      <p:bldP spid="110" grpId="0"/>
      <p:bldP spid="121" grpId="0" animBg="1"/>
      <p:bldP spid="122" grpId="0"/>
      <p:bldP spid="133" grpId="0" animBg="1"/>
      <p:bldP spid="1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118739" y="829452"/>
          <a:ext cx="7455861" cy="5724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5861"/>
              </a:tblGrid>
              <a:tr h="71559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559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559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559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559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559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559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559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pSp>
        <p:nvGrpSpPr>
          <p:cNvPr id="95" name="Группа 94"/>
          <p:cNvGrpSpPr/>
          <p:nvPr/>
        </p:nvGrpSpPr>
        <p:grpSpPr>
          <a:xfrm rot="5400000">
            <a:off x="7230906" y="358076"/>
            <a:ext cx="192204" cy="1905491"/>
            <a:chOff x="1933300" y="1471749"/>
            <a:chExt cx="995692" cy="1369023"/>
          </a:xfrm>
        </p:grpSpPr>
        <p:sp>
          <p:nvSpPr>
            <p:cNvPr id="102" name="Скругленный прямоугольник 101"/>
            <p:cNvSpPr/>
            <p:nvPr/>
          </p:nvSpPr>
          <p:spPr>
            <a:xfrm>
              <a:off x="1933303" y="1471749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Скругленный прямоугольник 102"/>
            <p:cNvSpPr/>
            <p:nvPr/>
          </p:nvSpPr>
          <p:spPr>
            <a:xfrm>
              <a:off x="1933302" y="1615038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Скругленный прямоугольник 103"/>
            <p:cNvSpPr/>
            <p:nvPr/>
          </p:nvSpPr>
          <p:spPr>
            <a:xfrm>
              <a:off x="1936215" y="1753311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Скругленный прямоугольник 104"/>
            <p:cNvSpPr/>
            <p:nvPr/>
          </p:nvSpPr>
          <p:spPr>
            <a:xfrm>
              <a:off x="1936214" y="1887891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Скругленный прямоугольник 105"/>
            <p:cNvSpPr/>
            <p:nvPr/>
          </p:nvSpPr>
          <p:spPr>
            <a:xfrm>
              <a:off x="1933302" y="2026164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" name="Скругленный прямоугольник 106"/>
            <p:cNvSpPr/>
            <p:nvPr/>
          </p:nvSpPr>
          <p:spPr>
            <a:xfrm>
              <a:off x="1933301" y="2169453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Скругленный прямоугольник 107"/>
            <p:cNvSpPr/>
            <p:nvPr/>
          </p:nvSpPr>
          <p:spPr>
            <a:xfrm>
              <a:off x="1936214" y="2307726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Скругленный прямоугольник 108"/>
            <p:cNvSpPr/>
            <p:nvPr/>
          </p:nvSpPr>
          <p:spPr>
            <a:xfrm>
              <a:off x="1936213" y="2451015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Скругленный прямоугольник 109"/>
            <p:cNvSpPr/>
            <p:nvPr/>
          </p:nvSpPr>
          <p:spPr>
            <a:xfrm>
              <a:off x="1933300" y="2589288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Скругленный прямоугольник 110"/>
            <p:cNvSpPr/>
            <p:nvPr/>
          </p:nvSpPr>
          <p:spPr>
            <a:xfrm>
              <a:off x="1933300" y="2727561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5" name="Группа 134"/>
          <p:cNvGrpSpPr/>
          <p:nvPr/>
        </p:nvGrpSpPr>
        <p:grpSpPr>
          <a:xfrm rot="5400000">
            <a:off x="7238213" y="1076648"/>
            <a:ext cx="192204" cy="1905491"/>
            <a:chOff x="1933300" y="1471749"/>
            <a:chExt cx="995692" cy="1369023"/>
          </a:xfrm>
        </p:grpSpPr>
        <p:sp>
          <p:nvSpPr>
            <p:cNvPr id="142" name="Скругленный прямоугольник 141"/>
            <p:cNvSpPr/>
            <p:nvPr/>
          </p:nvSpPr>
          <p:spPr>
            <a:xfrm>
              <a:off x="1933303" y="1471749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Скругленный прямоугольник 142"/>
            <p:cNvSpPr/>
            <p:nvPr/>
          </p:nvSpPr>
          <p:spPr>
            <a:xfrm>
              <a:off x="1933302" y="1615038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4" name="Скругленный прямоугольник 143"/>
            <p:cNvSpPr/>
            <p:nvPr/>
          </p:nvSpPr>
          <p:spPr>
            <a:xfrm>
              <a:off x="1936215" y="1753311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5" name="Скругленный прямоугольник 144"/>
            <p:cNvSpPr/>
            <p:nvPr/>
          </p:nvSpPr>
          <p:spPr>
            <a:xfrm>
              <a:off x="1936214" y="1887891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Скругленный прямоугольник 145"/>
            <p:cNvSpPr/>
            <p:nvPr/>
          </p:nvSpPr>
          <p:spPr>
            <a:xfrm>
              <a:off x="1933302" y="2026164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Скругленный прямоугольник 146"/>
            <p:cNvSpPr/>
            <p:nvPr/>
          </p:nvSpPr>
          <p:spPr>
            <a:xfrm>
              <a:off x="1933301" y="2169453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8" name="Скругленный прямоугольник 147"/>
            <p:cNvSpPr/>
            <p:nvPr/>
          </p:nvSpPr>
          <p:spPr>
            <a:xfrm>
              <a:off x="1936214" y="2307726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9" name="Скругленный прямоугольник 148"/>
            <p:cNvSpPr/>
            <p:nvPr/>
          </p:nvSpPr>
          <p:spPr>
            <a:xfrm>
              <a:off x="1936213" y="2451015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0" name="Скругленный прямоугольник 149"/>
            <p:cNvSpPr/>
            <p:nvPr/>
          </p:nvSpPr>
          <p:spPr>
            <a:xfrm>
              <a:off x="1933300" y="2589288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1" name="Скругленный прямоугольник 150"/>
            <p:cNvSpPr/>
            <p:nvPr/>
          </p:nvSpPr>
          <p:spPr>
            <a:xfrm>
              <a:off x="1933300" y="2727561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2" name="Группа 171"/>
          <p:cNvGrpSpPr/>
          <p:nvPr/>
        </p:nvGrpSpPr>
        <p:grpSpPr>
          <a:xfrm rot="5400000">
            <a:off x="7221332" y="1817808"/>
            <a:ext cx="192204" cy="1905491"/>
            <a:chOff x="1933300" y="1471749"/>
            <a:chExt cx="995692" cy="1369023"/>
          </a:xfrm>
        </p:grpSpPr>
        <p:sp>
          <p:nvSpPr>
            <p:cNvPr id="179" name="Скругленный прямоугольник 178"/>
            <p:cNvSpPr/>
            <p:nvPr/>
          </p:nvSpPr>
          <p:spPr>
            <a:xfrm>
              <a:off x="1933303" y="1471749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Скругленный прямоугольник 179"/>
            <p:cNvSpPr/>
            <p:nvPr/>
          </p:nvSpPr>
          <p:spPr>
            <a:xfrm>
              <a:off x="1933302" y="1615038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1" name="Скругленный прямоугольник 180"/>
            <p:cNvSpPr/>
            <p:nvPr/>
          </p:nvSpPr>
          <p:spPr>
            <a:xfrm>
              <a:off x="1936215" y="1753311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2" name="Скругленный прямоугольник 181"/>
            <p:cNvSpPr/>
            <p:nvPr/>
          </p:nvSpPr>
          <p:spPr>
            <a:xfrm>
              <a:off x="1936214" y="1887891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3" name="Скругленный прямоугольник 182"/>
            <p:cNvSpPr/>
            <p:nvPr/>
          </p:nvSpPr>
          <p:spPr>
            <a:xfrm>
              <a:off x="1933302" y="2026164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4" name="Скругленный прямоугольник 183"/>
            <p:cNvSpPr/>
            <p:nvPr/>
          </p:nvSpPr>
          <p:spPr>
            <a:xfrm>
              <a:off x="1933301" y="2169453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5" name="Скругленный прямоугольник 184"/>
            <p:cNvSpPr/>
            <p:nvPr/>
          </p:nvSpPr>
          <p:spPr>
            <a:xfrm>
              <a:off x="1936214" y="2307726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6" name="Скругленный прямоугольник 185"/>
            <p:cNvSpPr/>
            <p:nvPr/>
          </p:nvSpPr>
          <p:spPr>
            <a:xfrm>
              <a:off x="1936213" y="2451015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7" name="Скругленный прямоугольник 186"/>
            <p:cNvSpPr/>
            <p:nvPr/>
          </p:nvSpPr>
          <p:spPr>
            <a:xfrm>
              <a:off x="1933300" y="2589288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8" name="Скругленный прямоугольник 187"/>
            <p:cNvSpPr/>
            <p:nvPr/>
          </p:nvSpPr>
          <p:spPr>
            <a:xfrm>
              <a:off x="1933300" y="2727561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7" name="Группа 206"/>
          <p:cNvGrpSpPr/>
          <p:nvPr/>
        </p:nvGrpSpPr>
        <p:grpSpPr>
          <a:xfrm rot="5400000">
            <a:off x="7220651" y="2535484"/>
            <a:ext cx="192204" cy="1905491"/>
            <a:chOff x="1933300" y="1471749"/>
            <a:chExt cx="995692" cy="1369023"/>
          </a:xfrm>
        </p:grpSpPr>
        <p:sp>
          <p:nvSpPr>
            <p:cNvPr id="214" name="Скругленный прямоугольник 213"/>
            <p:cNvSpPr/>
            <p:nvPr/>
          </p:nvSpPr>
          <p:spPr>
            <a:xfrm>
              <a:off x="1933303" y="1471749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" name="Скругленный прямоугольник 214"/>
            <p:cNvSpPr/>
            <p:nvPr/>
          </p:nvSpPr>
          <p:spPr>
            <a:xfrm>
              <a:off x="1933302" y="1615038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6" name="Скругленный прямоугольник 215"/>
            <p:cNvSpPr/>
            <p:nvPr/>
          </p:nvSpPr>
          <p:spPr>
            <a:xfrm>
              <a:off x="1936215" y="1753311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7" name="Скругленный прямоугольник 216"/>
            <p:cNvSpPr/>
            <p:nvPr/>
          </p:nvSpPr>
          <p:spPr>
            <a:xfrm>
              <a:off x="1936214" y="1887891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9" name="Скругленный прямоугольник 218"/>
            <p:cNvSpPr/>
            <p:nvPr/>
          </p:nvSpPr>
          <p:spPr>
            <a:xfrm>
              <a:off x="1933302" y="2026164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0" name="Скругленный прямоугольник 219"/>
            <p:cNvSpPr/>
            <p:nvPr/>
          </p:nvSpPr>
          <p:spPr>
            <a:xfrm>
              <a:off x="1933301" y="2169453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" name="Скругленный прямоугольник 220"/>
            <p:cNvSpPr/>
            <p:nvPr/>
          </p:nvSpPr>
          <p:spPr>
            <a:xfrm>
              <a:off x="1936214" y="2307726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2" name="Скругленный прямоугольник 221"/>
            <p:cNvSpPr/>
            <p:nvPr/>
          </p:nvSpPr>
          <p:spPr>
            <a:xfrm>
              <a:off x="1936213" y="2451015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3" name="Скругленный прямоугольник 222"/>
            <p:cNvSpPr/>
            <p:nvPr/>
          </p:nvSpPr>
          <p:spPr>
            <a:xfrm>
              <a:off x="1933300" y="2589288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4" name="Скругленный прямоугольник 223"/>
            <p:cNvSpPr/>
            <p:nvPr/>
          </p:nvSpPr>
          <p:spPr>
            <a:xfrm>
              <a:off x="1933300" y="2727561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5" name="Группа 244"/>
          <p:cNvGrpSpPr/>
          <p:nvPr/>
        </p:nvGrpSpPr>
        <p:grpSpPr>
          <a:xfrm rot="5400000">
            <a:off x="7203785" y="3252263"/>
            <a:ext cx="192204" cy="1905491"/>
            <a:chOff x="1933300" y="1471749"/>
            <a:chExt cx="995692" cy="1369023"/>
          </a:xfrm>
        </p:grpSpPr>
        <p:sp>
          <p:nvSpPr>
            <p:cNvPr id="252" name="Скругленный прямоугольник 251"/>
            <p:cNvSpPr/>
            <p:nvPr/>
          </p:nvSpPr>
          <p:spPr>
            <a:xfrm>
              <a:off x="1933303" y="1471749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3" name="Скругленный прямоугольник 252"/>
            <p:cNvSpPr/>
            <p:nvPr/>
          </p:nvSpPr>
          <p:spPr>
            <a:xfrm>
              <a:off x="1933302" y="1615038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4" name="Скругленный прямоугольник 253"/>
            <p:cNvSpPr/>
            <p:nvPr/>
          </p:nvSpPr>
          <p:spPr>
            <a:xfrm>
              <a:off x="1936215" y="1753311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5" name="Скругленный прямоугольник 254"/>
            <p:cNvSpPr/>
            <p:nvPr/>
          </p:nvSpPr>
          <p:spPr>
            <a:xfrm>
              <a:off x="1936214" y="1887891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6" name="Скругленный прямоугольник 255"/>
            <p:cNvSpPr/>
            <p:nvPr/>
          </p:nvSpPr>
          <p:spPr>
            <a:xfrm>
              <a:off x="1933302" y="2026164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7" name="Скругленный прямоугольник 256"/>
            <p:cNvSpPr/>
            <p:nvPr/>
          </p:nvSpPr>
          <p:spPr>
            <a:xfrm>
              <a:off x="1933301" y="2169453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8" name="Скругленный прямоугольник 257"/>
            <p:cNvSpPr/>
            <p:nvPr/>
          </p:nvSpPr>
          <p:spPr>
            <a:xfrm>
              <a:off x="1936214" y="2307726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9" name="Скругленный прямоугольник 258"/>
            <p:cNvSpPr/>
            <p:nvPr/>
          </p:nvSpPr>
          <p:spPr>
            <a:xfrm>
              <a:off x="1936213" y="2451015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0" name="Скругленный прямоугольник 259"/>
            <p:cNvSpPr/>
            <p:nvPr/>
          </p:nvSpPr>
          <p:spPr>
            <a:xfrm>
              <a:off x="1933300" y="2589288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1" name="Скругленный прямоугольник 260"/>
            <p:cNvSpPr/>
            <p:nvPr/>
          </p:nvSpPr>
          <p:spPr>
            <a:xfrm>
              <a:off x="1933300" y="2727561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0" name="Группа 279"/>
          <p:cNvGrpSpPr/>
          <p:nvPr/>
        </p:nvGrpSpPr>
        <p:grpSpPr>
          <a:xfrm rot="5400000">
            <a:off x="7199747" y="3956805"/>
            <a:ext cx="192204" cy="1905491"/>
            <a:chOff x="1933300" y="1471749"/>
            <a:chExt cx="995692" cy="1369023"/>
          </a:xfrm>
        </p:grpSpPr>
        <p:sp>
          <p:nvSpPr>
            <p:cNvPr id="287" name="Скругленный прямоугольник 286"/>
            <p:cNvSpPr/>
            <p:nvPr/>
          </p:nvSpPr>
          <p:spPr>
            <a:xfrm>
              <a:off x="1933303" y="1471749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8" name="Скругленный прямоугольник 287"/>
            <p:cNvSpPr/>
            <p:nvPr/>
          </p:nvSpPr>
          <p:spPr>
            <a:xfrm>
              <a:off x="1933302" y="1615038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9" name="Скругленный прямоугольник 288"/>
            <p:cNvSpPr/>
            <p:nvPr/>
          </p:nvSpPr>
          <p:spPr>
            <a:xfrm>
              <a:off x="1936215" y="1753311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0" name="Скругленный прямоугольник 289"/>
            <p:cNvSpPr/>
            <p:nvPr/>
          </p:nvSpPr>
          <p:spPr>
            <a:xfrm>
              <a:off x="1936214" y="1887891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1" name="Скругленный прямоугольник 290"/>
            <p:cNvSpPr/>
            <p:nvPr/>
          </p:nvSpPr>
          <p:spPr>
            <a:xfrm>
              <a:off x="1933302" y="2026164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2" name="Скругленный прямоугольник 291"/>
            <p:cNvSpPr/>
            <p:nvPr/>
          </p:nvSpPr>
          <p:spPr>
            <a:xfrm>
              <a:off x="1933301" y="2169453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3" name="Скругленный прямоугольник 292"/>
            <p:cNvSpPr/>
            <p:nvPr/>
          </p:nvSpPr>
          <p:spPr>
            <a:xfrm>
              <a:off x="1936214" y="2307726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4" name="Скругленный прямоугольник 293"/>
            <p:cNvSpPr/>
            <p:nvPr/>
          </p:nvSpPr>
          <p:spPr>
            <a:xfrm>
              <a:off x="1936213" y="2451015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5" name="Скругленный прямоугольник 294"/>
            <p:cNvSpPr/>
            <p:nvPr/>
          </p:nvSpPr>
          <p:spPr>
            <a:xfrm>
              <a:off x="1933300" y="2589288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6" name="Скругленный прямоугольник 295"/>
            <p:cNvSpPr/>
            <p:nvPr/>
          </p:nvSpPr>
          <p:spPr>
            <a:xfrm>
              <a:off x="1933300" y="2727561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85" name="Группа 384"/>
          <p:cNvGrpSpPr/>
          <p:nvPr/>
        </p:nvGrpSpPr>
        <p:grpSpPr>
          <a:xfrm rot="5400000">
            <a:off x="7182477" y="4660450"/>
            <a:ext cx="192204" cy="1905491"/>
            <a:chOff x="1933300" y="1471749"/>
            <a:chExt cx="995692" cy="1369023"/>
          </a:xfrm>
        </p:grpSpPr>
        <p:sp>
          <p:nvSpPr>
            <p:cNvPr id="392" name="Скругленный прямоугольник 391"/>
            <p:cNvSpPr/>
            <p:nvPr/>
          </p:nvSpPr>
          <p:spPr>
            <a:xfrm>
              <a:off x="1933303" y="1471749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3" name="Скругленный прямоугольник 392"/>
            <p:cNvSpPr/>
            <p:nvPr/>
          </p:nvSpPr>
          <p:spPr>
            <a:xfrm>
              <a:off x="1933302" y="1615038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4" name="Скругленный прямоугольник 393"/>
            <p:cNvSpPr/>
            <p:nvPr/>
          </p:nvSpPr>
          <p:spPr>
            <a:xfrm>
              <a:off x="1936215" y="1753311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5" name="Скругленный прямоугольник 394"/>
            <p:cNvSpPr/>
            <p:nvPr/>
          </p:nvSpPr>
          <p:spPr>
            <a:xfrm>
              <a:off x="1936214" y="1887891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6" name="Скругленный прямоугольник 395"/>
            <p:cNvSpPr/>
            <p:nvPr/>
          </p:nvSpPr>
          <p:spPr>
            <a:xfrm>
              <a:off x="1933302" y="2026164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7" name="Скругленный прямоугольник 396"/>
            <p:cNvSpPr/>
            <p:nvPr/>
          </p:nvSpPr>
          <p:spPr>
            <a:xfrm>
              <a:off x="1933301" y="2169453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8" name="Скругленный прямоугольник 397"/>
            <p:cNvSpPr/>
            <p:nvPr/>
          </p:nvSpPr>
          <p:spPr>
            <a:xfrm>
              <a:off x="1936214" y="2307726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9" name="Скругленный прямоугольник 398"/>
            <p:cNvSpPr/>
            <p:nvPr/>
          </p:nvSpPr>
          <p:spPr>
            <a:xfrm>
              <a:off x="1936213" y="2451015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0" name="Скругленный прямоугольник 399"/>
            <p:cNvSpPr/>
            <p:nvPr/>
          </p:nvSpPr>
          <p:spPr>
            <a:xfrm>
              <a:off x="1933300" y="2589288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1" name="Скругленный прямоугольник 400"/>
            <p:cNvSpPr/>
            <p:nvPr/>
          </p:nvSpPr>
          <p:spPr>
            <a:xfrm>
              <a:off x="1933300" y="2727561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20" name="Группа 419"/>
          <p:cNvGrpSpPr/>
          <p:nvPr/>
        </p:nvGrpSpPr>
        <p:grpSpPr>
          <a:xfrm rot="5400000">
            <a:off x="7192527" y="5423603"/>
            <a:ext cx="192204" cy="1905491"/>
            <a:chOff x="1933300" y="1471749"/>
            <a:chExt cx="995692" cy="1369023"/>
          </a:xfrm>
        </p:grpSpPr>
        <p:sp>
          <p:nvSpPr>
            <p:cNvPr id="427" name="Скругленный прямоугольник 426"/>
            <p:cNvSpPr/>
            <p:nvPr/>
          </p:nvSpPr>
          <p:spPr>
            <a:xfrm>
              <a:off x="1933303" y="1471749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8" name="Скругленный прямоугольник 427"/>
            <p:cNvSpPr/>
            <p:nvPr/>
          </p:nvSpPr>
          <p:spPr>
            <a:xfrm>
              <a:off x="1933302" y="1615038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9" name="Скругленный прямоугольник 428"/>
            <p:cNvSpPr/>
            <p:nvPr/>
          </p:nvSpPr>
          <p:spPr>
            <a:xfrm>
              <a:off x="1936215" y="1753311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0" name="Скругленный прямоугольник 429"/>
            <p:cNvSpPr/>
            <p:nvPr/>
          </p:nvSpPr>
          <p:spPr>
            <a:xfrm>
              <a:off x="1936214" y="1887891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1" name="Скругленный прямоугольник 430"/>
            <p:cNvSpPr/>
            <p:nvPr/>
          </p:nvSpPr>
          <p:spPr>
            <a:xfrm>
              <a:off x="1933302" y="2026164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2" name="Скругленный прямоугольник 431"/>
            <p:cNvSpPr/>
            <p:nvPr/>
          </p:nvSpPr>
          <p:spPr>
            <a:xfrm>
              <a:off x="1933301" y="2169453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3" name="Скругленный прямоугольник 432"/>
            <p:cNvSpPr/>
            <p:nvPr/>
          </p:nvSpPr>
          <p:spPr>
            <a:xfrm>
              <a:off x="1936214" y="2307726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4" name="Скругленный прямоугольник 433"/>
            <p:cNvSpPr/>
            <p:nvPr/>
          </p:nvSpPr>
          <p:spPr>
            <a:xfrm>
              <a:off x="1936213" y="2451015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5" name="Скругленный прямоугольник 434"/>
            <p:cNvSpPr/>
            <p:nvPr/>
          </p:nvSpPr>
          <p:spPr>
            <a:xfrm>
              <a:off x="1933300" y="2589288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6" name="Скругленный прямоугольник 435"/>
            <p:cNvSpPr/>
            <p:nvPr/>
          </p:nvSpPr>
          <p:spPr>
            <a:xfrm>
              <a:off x="1933300" y="2727561"/>
              <a:ext cx="992777" cy="113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3" name="Группа 122"/>
          <p:cNvGrpSpPr/>
          <p:nvPr/>
        </p:nvGrpSpPr>
        <p:grpSpPr>
          <a:xfrm rot="5400000">
            <a:off x="6635174" y="955959"/>
            <a:ext cx="192204" cy="707167"/>
            <a:chOff x="1933300" y="2332699"/>
            <a:chExt cx="995695" cy="508073"/>
          </a:xfrm>
        </p:grpSpPr>
        <p:sp>
          <p:nvSpPr>
            <p:cNvPr id="125" name="Скругленный прямоугольник 124"/>
            <p:cNvSpPr/>
            <p:nvPr/>
          </p:nvSpPr>
          <p:spPr>
            <a:xfrm>
              <a:off x="1936219" y="2332699"/>
              <a:ext cx="992776" cy="88238"/>
            </a:xfrm>
            <a:prstGeom prst="roundRect">
              <a:avLst/>
            </a:prstGeom>
            <a:gradFill>
              <a:gsLst>
                <a:gs pos="58000">
                  <a:srgbClr val="2851A4"/>
                </a:gs>
                <a:gs pos="15000">
                  <a:srgbClr val="214387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Скругленный прямоугольник 125"/>
            <p:cNvSpPr/>
            <p:nvPr/>
          </p:nvSpPr>
          <p:spPr>
            <a:xfrm>
              <a:off x="1936213" y="2451015"/>
              <a:ext cx="992777" cy="113211"/>
            </a:xfrm>
            <a:prstGeom prst="roundRect">
              <a:avLst/>
            </a:prstGeom>
            <a:gradFill>
              <a:gsLst>
                <a:gs pos="58000">
                  <a:srgbClr val="2851A4"/>
                </a:gs>
                <a:gs pos="15000">
                  <a:srgbClr val="214387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Скругленный прямоугольник 126"/>
            <p:cNvSpPr/>
            <p:nvPr/>
          </p:nvSpPr>
          <p:spPr>
            <a:xfrm>
              <a:off x="1933300" y="2589288"/>
              <a:ext cx="992777" cy="113211"/>
            </a:xfrm>
            <a:prstGeom prst="roundRect">
              <a:avLst/>
            </a:prstGeom>
            <a:gradFill>
              <a:gsLst>
                <a:gs pos="58000">
                  <a:srgbClr val="2851A4"/>
                </a:gs>
                <a:gs pos="15000">
                  <a:srgbClr val="214387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Скругленный прямоугольник 127"/>
            <p:cNvSpPr/>
            <p:nvPr/>
          </p:nvSpPr>
          <p:spPr>
            <a:xfrm>
              <a:off x="1933300" y="2727561"/>
              <a:ext cx="992777" cy="113211"/>
            </a:xfrm>
            <a:prstGeom prst="roundRect">
              <a:avLst/>
            </a:prstGeom>
            <a:gradFill>
              <a:gsLst>
                <a:gs pos="58000">
                  <a:srgbClr val="2851A4"/>
                </a:gs>
                <a:gs pos="15000">
                  <a:srgbClr val="214387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3" name="Группа 162"/>
          <p:cNvGrpSpPr/>
          <p:nvPr/>
        </p:nvGrpSpPr>
        <p:grpSpPr>
          <a:xfrm rot="5400000">
            <a:off x="6538451" y="1777664"/>
            <a:ext cx="192204" cy="501738"/>
            <a:chOff x="1933300" y="2480292"/>
            <a:chExt cx="995686" cy="360480"/>
          </a:xfrm>
        </p:grpSpPr>
        <p:sp>
          <p:nvSpPr>
            <p:cNvPr id="166" name="Скругленный прямоугольник 165"/>
            <p:cNvSpPr/>
            <p:nvPr/>
          </p:nvSpPr>
          <p:spPr>
            <a:xfrm>
              <a:off x="1936211" y="2480292"/>
              <a:ext cx="992775" cy="83932"/>
            </a:xfrm>
            <a:prstGeom prst="roundRect">
              <a:avLst/>
            </a:prstGeom>
            <a:gradFill>
              <a:gsLst>
                <a:gs pos="58000">
                  <a:srgbClr val="3164C9"/>
                </a:gs>
                <a:gs pos="15000">
                  <a:srgbClr val="2851A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7" name="Скругленный прямоугольник 166"/>
            <p:cNvSpPr/>
            <p:nvPr/>
          </p:nvSpPr>
          <p:spPr>
            <a:xfrm>
              <a:off x="1933300" y="2589288"/>
              <a:ext cx="992777" cy="113211"/>
            </a:xfrm>
            <a:prstGeom prst="roundRect">
              <a:avLst/>
            </a:prstGeom>
            <a:gradFill>
              <a:gsLst>
                <a:gs pos="58000">
                  <a:srgbClr val="3164C9"/>
                </a:gs>
                <a:gs pos="15000">
                  <a:srgbClr val="2851A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8" name="Скругленный прямоугольник 167"/>
            <p:cNvSpPr/>
            <p:nvPr/>
          </p:nvSpPr>
          <p:spPr>
            <a:xfrm>
              <a:off x="1933300" y="2727561"/>
              <a:ext cx="992777" cy="113211"/>
            </a:xfrm>
            <a:prstGeom prst="roundRect">
              <a:avLst/>
            </a:prstGeom>
            <a:gradFill>
              <a:gsLst>
                <a:gs pos="58000">
                  <a:srgbClr val="3164C9"/>
                </a:gs>
                <a:gs pos="15000">
                  <a:srgbClr val="2851A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0" name="Группа 199"/>
          <p:cNvGrpSpPr/>
          <p:nvPr/>
        </p:nvGrpSpPr>
        <p:grpSpPr>
          <a:xfrm rot="5400000">
            <a:off x="6433680" y="2609246"/>
            <a:ext cx="191643" cy="326921"/>
            <a:chOff x="1933297" y="2605892"/>
            <a:chExt cx="992780" cy="234880"/>
          </a:xfrm>
        </p:grpSpPr>
        <p:sp>
          <p:nvSpPr>
            <p:cNvPr id="204" name="Скругленный прямоугольник 203"/>
            <p:cNvSpPr/>
            <p:nvPr/>
          </p:nvSpPr>
          <p:spPr>
            <a:xfrm>
              <a:off x="1933297" y="2605892"/>
              <a:ext cx="992777" cy="96607"/>
            </a:xfrm>
            <a:prstGeom prst="roundRect">
              <a:avLst/>
            </a:prstGeom>
            <a:gradFill>
              <a:gsLst>
                <a:gs pos="58000">
                  <a:srgbClr val="4D7AD3"/>
                </a:gs>
                <a:gs pos="15000">
                  <a:srgbClr val="2D5CB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5" name="Скругленный прямоугольник 204"/>
            <p:cNvSpPr/>
            <p:nvPr/>
          </p:nvSpPr>
          <p:spPr>
            <a:xfrm>
              <a:off x="1933300" y="2727561"/>
              <a:ext cx="992777" cy="113211"/>
            </a:xfrm>
            <a:prstGeom prst="roundRect">
              <a:avLst/>
            </a:prstGeom>
            <a:gradFill>
              <a:gsLst>
                <a:gs pos="58000">
                  <a:srgbClr val="4D7AD3"/>
                </a:gs>
                <a:gs pos="15000">
                  <a:srgbClr val="2D5CB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8" name="Скругленный прямоугольник 277"/>
          <p:cNvSpPr/>
          <p:nvPr/>
        </p:nvSpPr>
        <p:spPr>
          <a:xfrm rot="5400000">
            <a:off x="6305336" y="4154188"/>
            <a:ext cx="189244" cy="105199"/>
          </a:xfrm>
          <a:prstGeom prst="roundRect">
            <a:avLst/>
          </a:prstGeom>
          <a:gradFill>
            <a:gsLst>
              <a:gs pos="58000">
                <a:srgbClr val="B8CAEE"/>
              </a:gs>
              <a:gs pos="15000">
                <a:srgbClr val="80A0E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3" name="Скругленный прямоугольник 312"/>
          <p:cNvSpPr/>
          <p:nvPr/>
        </p:nvSpPr>
        <p:spPr>
          <a:xfrm rot="5400000">
            <a:off x="6284673" y="4872572"/>
            <a:ext cx="191642" cy="75118"/>
          </a:xfrm>
          <a:prstGeom prst="roundRect">
            <a:avLst/>
          </a:prstGeom>
          <a:gradFill>
            <a:gsLst>
              <a:gs pos="58000">
                <a:srgbClr val="B8CAEE"/>
              </a:gs>
              <a:gs pos="15000">
                <a:srgbClr val="80A0E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8" name="Скругленный прямоугольник 417"/>
          <p:cNvSpPr/>
          <p:nvPr/>
        </p:nvSpPr>
        <p:spPr>
          <a:xfrm rot="5400000">
            <a:off x="6260170" y="5580056"/>
            <a:ext cx="192203" cy="65157"/>
          </a:xfrm>
          <a:prstGeom prst="roundRect">
            <a:avLst/>
          </a:prstGeom>
          <a:gradFill>
            <a:gsLst>
              <a:gs pos="58000">
                <a:srgbClr val="B8CAEE"/>
              </a:gs>
              <a:gs pos="15000">
                <a:srgbClr val="80A0E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3" name="Скругленный прямоугольник 452"/>
          <p:cNvSpPr/>
          <p:nvPr/>
        </p:nvSpPr>
        <p:spPr>
          <a:xfrm rot="5400000">
            <a:off x="6269804" y="6341936"/>
            <a:ext cx="191642" cy="64401"/>
          </a:xfrm>
          <a:prstGeom prst="roundRect">
            <a:avLst/>
          </a:prstGeom>
          <a:gradFill>
            <a:gsLst>
              <a:gs pos="58000">
                <a:srgbClr val="B8CAEE"/>
              </a:gs>
              <a:gs pos="15000">
                <a:srgbClr val="80A0E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024" y="192129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68805" y="126122"/>
            <a:ext cx="10899090" cy="6941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37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РАСХОДЫ </a:t>
            </a:r>
            <a:r>
              <a:rPr lang="ru-RU" altLang="ru-RU" sz="32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отраслям</a:t>
            </a:r>
            <a:endParaRPr lang="en-US" altLang="ru-RU" sz="2000" b="1" dirty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BFB18481-DCA3-4DBA-99B3-7F0452283A55}"/>
              </a:ext>
            </a:extLst>
          </p:cNvPr>
          <p:cNvSpPr txBox="1"/>
          <p:nvPr/>
        </p:nvSpPr>
        <p:spPr>
          <a:xfrm>
            <a:off x="1118739" y="1032197"/>
            <a:ext cx="170674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600" dirty="0" smtClean="0">
                <a:solidFill>
                  <a:srgbClr val="22468E"/>
                </a:solidFill>
              </a:rPr>
              <a:t>Образование</a:t>
            </a:r>
            <a:endParaRPr lang="ru-RU" sz="1600" dirty="0">
              <a:solidFill>
                <a:srgbClr val="22468E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BFB18481-DCA3-4DBA-99B3-7F0452283A55}"/>
              </a:ext>
            </a:extLst>
          </p:cNvPr>
          <p:cNvSpPr txBox="1"/>
          <p:nvPr/>
        </p:nvSpPr>
        <p:spPr>
          <a:xfrm>
            <a:off x="1119140" y="1719584"/>
            <a:ext cx="180301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600" dirty="0" smtClean="0">
                <a:solidFill>
                  <a:srgbClr val="22468E"/>
                </a:solidFill>
              </a:rPr>
              <a:t>ЖКХ</a:t>
            </a:r>
            <a:endParaRPr lang="ru-RU" sz="1600" dirty="0">
              <a:solidFill>
                <a:srgbClr val="22468E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BFB18481-DCA3-4DBA-99B3-7F0452283A55}"/>
              </a:ext>
            </a:extLst>
          </p:cNvPr>
          <p:cNvSpPr txBox="1"/>
          <p:nvPr/>
        </p:nvSpPr>
        <p:spPr>
          <a:xfrm>
            <a:off x="1115574" y="2424317"/>
            <a:ext cx="239333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600" dirty="0" smtClean="0">
                <a:solidFill>
                  <a:srgbClr val="22468E"/>
                </a:solidFill>
              </a:rPr>
              <a:t>Дорожное хозяйство</a:t>
            </a:r>
            <a:endParaRPr lang="ru-RU" sz="1600" dirty="0">
              <a:solidFill>
                <a:srgbClr val="22468E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BFB18481-DCA3-4DBA-99B3-7F0452283A55}"/>
              </a:ext>
            </a:extLst>
          </p:cNvPr>
          <p:cNvSpPr txBox="1"/>
          <p:nvPr/>
        </p:nvSpPr>
        <p:spPr>
          <a:xfrm>
            <a:off x="1119256" y="3167810"/>
            <a:ext cx="261520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600" dirty="0" smtClean="0">
                <a:solidFill>
                  <a:srgbClr val="22468E"/>
                </a:solidFill>
              </a:rPr>
              <a:t>Транспорт</a:t>
            </a:r>
            <a:endParaRPr lang="ru-RU" sz="1600" dirty="0">
              <a:solidFill>
                <a:srgbClr val="22468E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BFB18481-DCA3-4DBA-99B3-7F0452283A55}"/>
              </a:ext>
            </a:extLst>
          </p:cNvPr>
          <p:cNvSpPr txBox="1"/>
          <p:nvPr/>
        </p:nvSpPr>
        <p:spPr>
          <a:xfrm>
            <a:off x="1118634" y="3760872"/>
            <a:ext cx="180402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600" dirty="0" smtClean="0">
                <a:solidFill>
                  <a:srgbClr val="22468E"/>
                </a:solidFill>
              </a:rPr>
              <a:t>Социальная политика</a:t>
            </a:r>
            <a:endParaRPr lang="ru-RU" sz="1600" dirty="0">
              <a:solidFill>
                <a:srgbClr val="22468E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BFB18481-DCA3-4DBA-99B3-7F0452283A55}"/>
              </a:ext>
            </a:extLst>
          </p:cNvPr>
          <p:cNvSpPr txBox="1"/>
          <p:nvPr/>
        </p:nvSpPr>
        <p:spPr>
          <a:xfrm>
            <a:off x="1115574" y="5181836"/>
            <a:ext cx="251081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600" dirty="0" smtClean="0">
                <a:solidFill>
                  <a:srgbClr val="22468E"/>
                </a:solidFill>
              </a:rPr>
              <a:t>Физическая</a:t>
            </a:r>
          </a:p>
          <a:p>
            <a:r>
              <a:rPr lang="ru-RU" sz="1600" dirty="0" smtClean="0">
                <a:solidFill>
                  <a:srgbClr val="22468E"/>
                </a:solidFill>
              </a:rPr>
              <a:t>культура и спорт</a:t>
            </a:r>
            <a:endParaRPr lang="ru-RU" sz="1600" dirty="0">
              <a:solidFill>
                <a:srgbClr val="22468E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BFB18481-DCA3-4DBA-99B3-7F0452283A55}"/>
              </a:ext>
            </a:extLst>
          </p:cNvPr>
          <p:cNvSpPr txBox="1"/>
          <p:nvPr/>
        </p:nvSpPr>
        <p:spPr>
          <a:xfrm>
            <a:off x="1118739" y="4582809"/>
            <a:ext cx="170674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600" dirty="0" smtClean="0">
                <a:solidFill>
                  <a:srgbClr val="22468E"/>
                </a:solidFill>
              </a:rPr>
              <a:t>Культура</a:t>
            </a:r>
            <a:endParaRPr lang="ru-RU" sz="1600" dirty="0">
              <a:solidFill>
                <a:srgbClr val="22468E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BFB18481-DCA3-4DBA-99B3-7F0452283A55}"/>
              </a:ext>
            </a:extLst>
          </p:cNvPr>
          <p:cNvSpPr txBox="1"/>
          <p:nvPr/>
        </p:nvSpPr>
        <p:spPr>
          <a:xfrm>
            <a:off x="1115574" y="5927525"/>
            <a:ext cx="251081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600" dirty="0" smtClean="0">
                <a:solidFill>
                  <a:srgbClr val="22468E"/>
                </a:solidFill>
              </a:rPr>
              <a:t>Национальная безопасность</a:t>
            </a:r>
            <a:endParaRPr lang="ru-RU" sz="1600" dirty="0">
              <a:solidFill>
                <a:srgbClr val="22468E"/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3803900" y="772679"/>
            <a:ext cx="108078" cy="58980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3550776" y="845474"/>
            <a:ext cx="635314" cy="621307"/>
            <a:chOff x="3550776" y="845474"/>
            <a:chExt cx="635314" cy="621307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3550776" y="845474"/>
              <a:ext cx="635314" cy="621307"/>
              <a:chOff x="3550776" y="845474"/>
              <a:chExt cx="635314" cy="621307"/>
            </a:xfrm>
          </p:grpSpPr>
          <p:sp>
            <p:nvSpPr>
              <p:cNvPr id="76" name="Овал 75"/>
              <p:cNvSpPr/>
              <p:nvPr/>
            </p:nvSpPr>
            <p:spPr>
              <a:xfrm>
                <a:off x="3550776" y="845474"/>
                <a:ext cx="635314" cy="62130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2143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6" name="Рисунок 85" descr="Школьный класс со сплошной заливкой">
                <a:extLst>
                  <a:ext uri="{FF2B5EF4-FFF2-40B4-BE49-F238E27FC236}">
                    <a16:creationId xmlns:a16="http://schemas.microsoft.com/office/drawing/2014/main" xmlns:lc="http://schemas.openxmlformats.org/drawingml/2006/lockedCanvas" xmlns="" id="{4AA3D6D2-A1A1-0338-A688-46D527936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:lc="http://schemas.openxmlformats.org/drawingml/2006/lockedCanvas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3597968" y="896619"/>
                <a:ext cx="519941" cy="501598"/>
              </a:xfrm>
              <a:prstGeom prst="rect">
                <a:avLst/>
              </a:prstGeom>
            </p:spPr>
          </p:pic>
        </p:grpSp>
        <p:pic>
          <p:nvPicPr>
            <p:cNvPr id="87" name="Рисунок 86" descr="Диаграмма с подъемом со сплошной заливкой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EBC1701E-DE7F-BA2C-6BE4-29E4435C0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:lc="http://schemas.openxmlformats.org/drawingml/2006/lockedCanvas" xmlns="" r:embed="rId8"/>
                </a:ext>
              </a:extLst>
            </a:blip>
            <a:stretch>
              <a:fillRect/>
            </a:stretch>
          </p:blipFill>
          <p:spPr>
            <a:xfrm>
              <a:off x="3899292" y="1003793"/>
              <a:ext cx="111385" cy="107455"/>
            </a:xfrm>
            <a:prstGeom prst="rect">
              <a:avLst/>
            </a:prstGeom>
          </p:spPr>
        </p:pic>
      </p:grpSp>
      <p:grpSp>
        <p:nvGrpSpPr>
          <p:cNvPr id="6" name="Группа 5"/>
          <p:cNvGrpSpPr/>
          <p:nvPr/>
        </p:nvGrpSpPr>
        <p:grpSpPr>
          <a:xfrm>
            <a:off x="3550776" y="1585798"/>
            <a:ext cx="635314" cy="621307"/>
            <a:chOff x="3550776" y="2302970"/>
            <a:chExt cx="635314" cy="621307"/>
          </a:xfrm>
        </p:grpSpPr>
        <p:sp>
          <p:nvSpPr>
            <p:cNvPr id="78" name="Овал 77"/>
            <p:cNvSpPr/>
            <p:nvPr/>
          </p:nvSpPr>
          <p:spPr>
            <a:xfrm>
              <a:off x="3550776" y="2302970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9" name="Рисунок 88" descr="Город со сплошной заливкой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287DD34D-22DD-A500-04CE-7137578CD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:lc="http://schemas.openxmlformats.org/drawingml/2006/lockedCanvas" xmlns="" r:embed="rId12"/>
                </a:ext>
              </a:extLst>
            </a:blip>
            <a:stretch>
              <a:fillRect/>
            </a:stretch>
          </p:blipFill>
          <p:spPr>
            <a:xfrm>
              <a:off x="3595820" y="2313932"/>
              <a:ext cx="551829" cy="551829"/>
            </a:xfrm>
            <a:prstGeom prst="rect">
              <a:avLst/>
            </a:prstGeom>
          </p:spPr>
        </p:pic>
      </p:grpSp>
      <p:grpSp>
        <p:nvGrpSpPr>
          <p:cNvPr id="7" name="Группа 6"/>
          <p:cNvGrpSpPr/>
          <p:nvPr/>
        </p:nvGrpSpPr>
        <p:grpSpPr>
          <a:xfrm>
            <a:off x="3545338" y="3739678"/>
            <a:ext cx="635314" cy="621307"/>
            <a:chOff x="3545338" y="3739678"/>
            <a:chExt cx="635314" cy="621307"/>
          </a:xfrm>
        </p:grpSpPr>
        <p:sp>
          <p:nvSpPr>
            <p:cNvPr id="80" name="Овал 79"/>
            <p:cNvSpPr/>
            <p:nvPr/>
          </p:nvSpPr>
          <p:spPr>
            <a:xfrm>
              <a:off x="3545338" y="3739678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0" name="Рисунок 89" descr="Семья с двумя детьми со сплошной заливкой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EF01A6C2-F4D0-4FF3-2569-B4738AE32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:lc="http://schemas.openxmlformats.org/drawingml/2006/lockedCanvas" xmlns="" r:embed="rId14"/>
                </a:ext>
              </a:extLst>
            </a:blip>
            <a:stretch>
              <a:fillRect/>
            </a:stretch>
          </p:blipFill>
          <p:spPr>
            <a:xfrm>
              <a:off x="3601724" y="3749124"/>
              <a:ext cx="545925" cy="545925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3545338" y="5171047"/>
            <a:ext cx="635314" cy="621307"/>
            <a:chOff x="3545338" y="5171047"/>
            <a:chExt cx="635314" cy="621307"/>
          </a:xfrm>
        </p:grpSpPr>
        <p:sp>
          <p:nvSpPr>
            <p:cNvPr id="83" name="Овал 82"/>
            <p:cNvSpPr/>
            <p:nvPr/>
          </p:nvSpPr>
          <p:spPr>
            <a:xfrm>
              <a:off x="3545338" y="5171047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1" name="Рисунок 90" descr="Теннис со сплошной заливкой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7733B26F-C883-8323-EE35-BAAF206A4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:lc="http://schemas.openxmlformats.org/drawingml/2006/lockedCanvas" xmlns="" r:embed="rId16"/>
                </a:ext>
              </a:extLst>
            </a:blip>
            <a:stretch>
              <a:fillRect/>
            </a:stretch>
          </p:blipFill>
          <p:spPr>
            <a:xfrm>
              <a:off x="3663156" y="5246846"/>
              <a:ext cx="454753" cy="454753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3545338" y="4458032"/>
            <a:ext cx="635314" cy="621307"/>
            <a:chOff x="3545338" y="4458032"/>
            <a:chExt cx="635314" cy="621307"/>
          </a:xfrm>
        </p:grpSpPr>
        <p:sp>
          <p:nvSpPr>
            <p:cNvPr id="82" name="Овал 81"/>
            <p:cNvSpPr/>
            <p:nvPr/>
          </p:nvSpPr>
          <p:spPr>
            <a:xfrm>
              <a:off x="3545338" y="4458032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2" name="Рисунок 91" descr="Скрипка со сплошной заливкой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1CC977EE-AEF6-B8FE-70AB-84BC14835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xmlns:lc="http://schemas.openxmlformats.org/drawingml/2006/lockedCanvas" xmlns="" r:embed="rId18"/>
                </a:ext>
              </a:extLst>
            </a:blip>
            <a:stretch>
              <a:fillRect/>
            </a:stretch>
          </p:blipFill>
          <p:spPr>
            <a:xfrm>
              <a:off x="3635299" y="4541030"/>
              <a:ext cx="445278" cy="445278"/>
            </a:xfrm>
            <a:prstGeom prst="rect">
              <a:avLst/>
            </a:prstGeom>
          </p:spPr>
        </p:pic>
      </p:grpSp>
      <p:sp>
        <p:nvSpPr>
          <p:cNvPr id="93" name="Прямоугольник 92"/>
          <p:cNvSpPr/>
          <p:nvPr/>
        </p:nvSpPr>
        <p:spPr>
          <a:xfrm>
            <a:off x="4388266" y="826106"/>
            <a:ext cx="1489604" cy="6974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200" b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16 154</a:t>
            </a:r>
            <a:endParaRPr lang="ru-RU" sz="3200" b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9" name="Прямоугольник 128"/>
          <p:cNvSpPr/>
          <p:nvPr/>
        </p:nvSpPr>
        <p:spPr>
          <a:xfrm>
            <a:off x="6330506" y="775854"/>
            <a:ext cx="738429" cy="3716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b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</a:t>
            </a:r>
            <a:r>
              <a:rPr lang="ru-RU" b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7%</a:t>
            </a:r>
            <a:endParaRPr lang="ru-RU" b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0" name="Правая фигурная скобка 129"/>
          <p:cNvSpPr/>
          <p:nvPr/>
        </p:nvSpPr>
        <p:spPr>
          <a:xfrm rot="16200000">
            <a:off x="6692772" y="797931"/>
            <a:ext cx="97144" cy="687038"/>
          </a:xfrm>
          <a:prstGeom prst="rightBrac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1" name="Прямоугольник 130"/>
          <p:cNvSpPr/>
          <p:nvPr/>
        </p:nvSpPr>
        <p:spPr>
          <a:xfrm>
            <a:off x="4594454" y="1547919"/>
            <a:ext cx="1489604" cy="6974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200" b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9 688</a:t>
            </a:r>
            <a:endParaRPr lang="ru-RU" sz="3200" b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2" name="Прямоугольник 131"/>
          <p:cNvSpPr/>
          <p:nvPr/>
        </p:nvSpPr>
        <p:spPr>
          <a:xfrm>
            <a:off x="4598746" y="2278441"/>
            <a:ext cx="1489604" cy="6974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200" b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6 691</a:t>
            </a:r>
            <a:endParaRPr lang="ru-RU" sz="3200" b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3" name="Прямоугольник 132"/>
          <p:cNvSpPr/>
          <p:nvPr/>
        </p:nvSpPr>
        <p:spPr>
          <a:xfrm>
            <a:off x="4597924" y="3694353"/>
            <a:ext cx="1489604" cy="6974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200" b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1 494</a:t>
            </a:r>
            <a:endParaRPr lang="ru-RU" sz="3200" b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9" name="Прямоугольник 168"/>
          <p:cNvSpPr/>
          <p:nvPr/>
        </p:nvSpPr>
        <p:spPr>
          <a:xfrm>
            <a:off x="6328637" y="1512527"/>
            <a:ext cx="786877" cy="3786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b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22%</a:t>
            </a:r>
            <a:endParaRPr lang="ru-RU" b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0" name="Правая фигурная скобка 169"/>
          <p:cNvSpPr/>
          <p:nvPr/>
        </p:nvSpPr>
        <p:spPr>
          <a:xfrm rot="16200000">
            <a:off x="6592156" y="1616769"/>
            <a:ext cx="89963" cy="496573"/>
          </a:xfrm>
          <a:prstGeom prst="rightBrac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54" name="Прямоугольник 453"/>
          <p:cNvSpPr/>
          <p:nvPr/>
        </p:nvSpPr>
        <p:spPr>
          <a:xfrm>
            <a:off x="4576170" y="2983794"/>
            <a:ext cx="1489604" cy="6974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200" b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4 835</a:t>
            </a:r>
            <a:endParaRPr lang="ru-RU" sz="3200" b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55" name="Прямоугольник 454"/>
          <p:cNvSpPr/>
          <p:nvPr/>
        </p:nvSpPr>
        <p:spPr>
          <a:xfrm>
            <a:off x="4891153" y="4426830"/>
            <a:ext cx="876573" cy="6974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200" b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762</a:t>
            </a:r>
            <a:endParaRPr lang="ru-RU" sz="3200" b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56" name="Прямоугольник 455"/>
          <p:cNvSpPr/>
          <p:nvPr/>
        </p:nvSpPr>
        <p:spPr>
          <a:xfrm>
            <a:off x="4891153" y="5132976"/>
            <a:ext cx="876573" cy="6974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200" b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626</a:t>
            </a:r>
            <a:endParaRPr lang="ru-RU" sz="3200" b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57" name="Прямоугольник 456"/>
          <p:cNvSpPr/>
          <p:nvPr/>
        </p:nvSpPr>
        <p:spPr>
          <a:xfrm>
            <a:off x="4882061" y="5877245"/>
            <a:ext cx="876573" cy="6974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200" b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297</a:t>
            </a:r>
            <a:endParaRPr lang="ru-RU" sz="3200" b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3545338" y="5915528"/>
            <a:ext cx="635314" cy="621307"/>
            <a:chOff x="3545338" y="5915528"/>
            <a:chExt cx="635314" cy="621307"/>
          </a:xfrm>
        </p:grpSpPr>
        <p:sp>
          <p:nvSpPr>
            <p:cNvPr id="84" name="Овал 83"/>
            <p:cNvSpPr/>
            <p:nvPr/>
          </p:nvSpPr>
          <p:spPr>
            <a:xfrm>
              <a:off x="3545338" y="5915528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9" name="Рисунок 458" descr="Сервер контур">
              <a:extLst>
                <a:ext uri="{FF2B5EF4-FFF2-40B4-BE49-F238E27FC236}">
                  <a16:creationId xmlns="" xmlns:a16="http://schemas.microsoft.com/office/drawing/2014/main" id="{ECBA7389-9197-64ED-AD17-7BEDF9466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3610859" y="5978825"/>
              <a:ext cx="507760" cy="507760"/>
            </a:xfrm>
            <a:prstGeom prst="rect">
              <a:avLst/>
            </a:prstGeom>
          </p:spPr>
        </p:pic>
      </p:grpSp>
      <p:sp>
        <p:nvSpPr>
          <p:cNvPr id="460" name="Прямоугольник 459"/>
          <p:cNvSpPr/>
          <p:nvPr/>
        </p:nvSpPr>
        <p:spPr>
          <a:xfrm>
            <a:off x="6298740" y="2251299"/>
            <a:ext cx="786877" cy="3786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b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15%</a:t>
            </a:r>
            <a:endParaRPr lang="ru-RU" b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61" name="Правая фигурная скобка 460"/>
          <p:cNvSpPr/>
          <p:nvPr/>
        </p:nvSpPr>
        <p:spPr>
          <a:xfrm rot="16200000">
            <a:off x="6479211" y="2454188"/>
            <a:ext cx="88050" cy="305263"/>
          </a:xfrm>
          <a:prstGeom prst="rightBrac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62" name="Прямоугольник 461"/>
          <p:cNvSpPr/>
          <p:nvPr/>
        </p:nvSpPr>
        <p:spPr>
          <a:xfrm>
            <a:off x="6291629" y="2951116"/>
            <a:ext cx="786877" cy="3786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b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11%</a:t>
            </a:r>
            <a:endParaRPr lang="ru-RU" b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63" name="Правая фигурная скобка 462"/>
          <p:cNvSpPr/>
          <p:nvPr/>
        </p:nvSpPr>
        <p:spPr>
          <a:xfrm rot="16200000">
            <a:off x="6498168" y="3149881"/>
            <a:ext cx="60187" cy="315311"/>
          </a:xfrm>
          <a:prstGeom prst="rightBrac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64" name="Прямоугольник 463"/>
          <p:cNvSpPr/>
          <p:nvPr/>
        </p:nvSpPr>
        <p:spPr>
          <a:xfrm>
            <a:off x="6314329" y="3684219"/>
            <a:ext cx="786877" cy="3786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b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3%</a:t>
            </a:r>
            <a:endParaRPr lang="ru-RU" b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65" name="Правая фигурная скобка 464"/>
          <p:cNvSpPr/>
          <p:nvPr/>
        </p:nvSpPr>
        <p:spPr>
          <a:xfrm rot="16200000">
            <a:off x="6363229" y="3990351"/>
            <a:ext cx="70925" cy="73755"/>
          </a:xfrm>
          <a:prstGeom prst="rightBrac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66" name="Прямоугольник 465"/>
          <p:cNvSpPr/>
          <p:nvPr/>
        </p:nvSpPr>
        <p:spPr>
          <a:xfrm>
            <a:off x="6306761" y="4369265"/>
            <a:ext cx="786877" cy="3786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b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2%</a:t>
            </a:r>
            <a:endParaRPr lang="ru-RU" b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67" name="Правая фигурная скобка 466"/>
          <p:cNvSpPr/>
          <p:nvPr/>
        </p:nvSpPr>
        <p:spPr>
          <a:xfrm rot="16200000">
            <a:off x="6362653" y="4674976"/>
            <a:ext cx="62030" cy="83808"/>
          </a:xfrm>
          <a:prstGeom prst="rightBrac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68" name="Прямоугольник 467"/>
          <p:cNvSpPr/>
          <p:nvPr/>
        </p:nvSpPr>
        <p:spPr>
          <a:xfrm>
            <a:off x="6312872" y="5092811"/>
            <a:ext cx="786877" cy="3786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b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lang="ru-RU" b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%</a:t>
            </a:r>
            <a:endParaRPr lang="ru-RU" b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69" name="Правая фигурная скобка 468"/>
          <p:cNvSpPr/>
          <p:nvPr/>
        </p:nvSpPr>
        <p:spPr>
          <a:xfrm rot="16200000">
            <a:off x="6349518" y="5373489"/>
            <a:ext cx="68237" cy="103870"/>
          </a:xfrm>
          <a:prstGeom prst="rightBrac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70" name="Прямоугольник 469"/>
          <p:cNvSpPr/>
          <p:nvPr/>
        </p:nvSpPr>
        <p:spPr>
          <a:xfrm>
            <a:off x="6327789" y="5845189"/>
            <a:ext cx="786877" cy="3786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b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lang="ru-RU" b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%</a:t>
            </a:r>
            <a:endParaRPr lang="ru-RU" b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71" name="Правая фигурная скобка 470"/>
          <p:cNvSpPr/>
          <p:nvPr/>
        </p:nvSpPr>
        <p:spPr>
          <a:xfrm rot="16200000">
            <a:off x="6363124" y="6151371"/>
            <a:ext cx="61086" cy="83809"/>
          </a:xfrm>
          <a:prstGeom prst="rightBrac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72" name="Прямоугольник 471"/>
          <p:cNvSpPr/>
          <p:nvPr/>
        </p:nvSpPr>
        <p:spPr>
          <a:xfrm>
            <a:off x="7689966" y="728409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млн 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71" name="Рисунок 37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761741" y="-8706"/>
            <a:ext cx="3428597" cy="6858000"/>
          </a:xfrm>
          <a:prstGeom prst="rect">
            <a:avLst/>
          </a:prstGeom>
        </p:spPr>
      </p:pic>
      <p:grpSp>
        <p:nvGrpSpPr>
          <p:cNvPr id="374" name="Группа 373"/>
          <p:cNvGrpSpPr/>
          <p:nvPr/>
        </p:nvGrpSpPr>
        <p:grpSpPr>
          <a:xfrm>
            <a:off x="9416558" y="3906375"/>
            <a:ext cx="2345829" cy="2239010"/>
            <a:chOff x="9464183" y="4259922"/>
            <a:chExt cx="2345829" cy="2239010"/>
          </a:xfrm>
        </p:grpSpPr>
        <p:grpSp>
          <p:nvGrpSpPr>
            <p:cNvPr id="375" name="Группа 374"/>
            <p:cNvGrpSpPr/>
            <p:nvPr/>
          </p:nvGrpSpPr>
          <p:grpSpPr>
            <a:xfrm>
              <a:off x="10145892" y="4259922"/>
              <a:ext cx="648489" cy="648489"/>
              <a:chOff x="9332459" y="909911"/>
              <a:chExt cx="648489" cy="648489"/>
            </a:xfrm>
          </p:grpSpPr>
          <p:sp>
            <p:nvSpPr>
              <p:cNvPr id="478" name="Овал 477"/>
              <p:cNvSpPr/>
              <p:nvPr/>
            </p:nvSpPr>
            <p:spPr>
              <a:xfrm>
                <a:off x="9332459" y="909911"/>
                <a:ext cx="648489" cy="648489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  <p:grpSp>
            <p:nvGrpSpPr>
              <p:cNvPr id="479" name="Группа 478"/>
              <p:cNvGrpSpPr/>
              <p:nvPr/>
            </p:nvGrpSpPr>
            <p:grpSpPr>
              <a:xfrm>
                <a:off x="9530746" y="1108198"/>
                <a:ext cx="251914" cy="251915"/>
                <a:chOff x="8208963" y="3762375"/>
                <a:chExt cx="306387" cy="306388"/>
              </a:xfrm>
            </p:grpSpPr>
            <p:sp>
              <p:nvSpPr>
                <p:cNvPr id="480" name="Полилиния 27"/>
                <p:cNvSpPr>
                  <a:spLocks/>
                </p:cNvSpPr>
                <p:nvPr/>
              </p:nvSpPr>
              <p:spPr bwMode="auto">
                <a:xfrm>
                  <a:off x="8424863" y="3943350"/>
                  <a:ext cx="53975" cy="53975"/>
                </a:xfrm>
                <a:custGeom>
                  <a:avLst/>
                  <a:gdLst>
                    <a:gd name="T0" fmla="*/ 300 w 360"/>
                    <a:gd name="T1" fmla="*/ 240 h 360"/>
                    <a:gd name="T2" fmla="*/ 120 w 360"/>
                    <a:gd name="T3" fmla="*/ 240 h 360"/>
                    <a:gd name="T4" fmla="*/ 120 w 360"/>
                    <a:gd name="T5" fmla="*/ 60 h 360"/>
                    <a:gd name="T6" fmla="*/ 60 w 360"/>
                    <a:gd name="T7" fmla="*/ 0 h 360"/>
                    <a:gd name="T8" fmla="*/ 0 w 360"/>
                    <a:gd name="T9" fmla="*/ 60 h 360"/>
                    <a:gd name="T10" fmla="*/ 0 w 360"/>
                    <a:gd name="T11" fmla="*/ 300 h 360"/>
                    <a:gd name="T12" fmla="*/ 60 w 360"/>
                    <a:gd name="T13" fmla="*/ 360 h 360"/>
                    <a:gd name="T14" fmla="*/ 300 w 360"/>
                    <a:gd name="T15" fmla="*/ 360 h 360"/>
                    <a:gd name="T16" fmla="*/ 360 w 360"/>
                    <a:gd name="T17" fmla="*/ 300 h 360"/>
                    <a:gd name="T18" fmla="*/ 300 w 360"/>
                    <a:gd name="T19" fmla="*/ 240 h 3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0" h="360">
                      <a:moveTo>
                        <a:pt x="300" y="240"/>
                      </a:moveTo>
                      <a:cubicBezTo>
                        <a:pt x="120" y="240"/>
                        <a:pt x="120" y="240"/>
                        <a:pt x="120" y="240"/>
                      </a:cubicBezTo>
                      <a:cubicBezTo>
                        <a:pt x="120" y="60"/>
                        <a:pt x="120" y="60"/>
                        <a:pt x="120" y="60"/>
                      </a:cubicBezTo>
                      <a:cubicBezTo>
                        <a:pt x="120" y="27"/>
                        <a:pt x="93" y="0"/>
                        <a:pt x="60" y="0"/>
                      </a:cubicBezTo>
                      <a:cubicBezTo>
                        <a:pt x="27" y="0"/>
                        <a:pt x="0" y="27"/>
                        <a:pt x="0" y="60"/>
                      </a:cubicBezTo>
                      <a:cubicBezTo>
                        <a:pt x="0" y="300"/>
                        <a:pt x="0" y="300"/>
                        <a:pt x="0" y="300"/>
                      </a:cubicBezTo>
                      <a:cubicBezTo>
                        <a:pt x="0" y="333"/>
                        <a:pt x="27" y="360"/>
                        <a:pt x="60" y="360"/>
                      </a:cubicBezTo>
                      <a:cubicBezTo>
                        <a:pt x="300" y="360"/>
                        <a:pt x="300" y="360"/>
                        <a:pt x="300" y="360"/>
                      </a:cubicBezTo>
                      <a:cubicBezTo>
                        <a:pt x="333" y="360"/>
                        <a:pt x="360" y="333"/>
                        <a:pt x="360" y="300"/>
                      </a:cubicBezTo>
                      <a:cubicBezTo>
                        <a:pt x="360" y="267"/>
                        <a:pt x="333" y="240"/>
                        <a:pt x="300" y="24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481" name="Полилиния 28"/>
                <p:cNvSpPr>
                  <a:spLocks/>
                </p:cNvSpPr>
                <p:nvPr/>
              </p:nvSpPr>
              <p:spPr bwMode="auto">
                <a:xfrm>
                  <a:off x="8245475" y="3925888"/>
                  <a:ext cx="53975" cy="17463"/>
                </a:xfrm>
                <a:custGeom>
                  <a:avLst/>
                  <a:gdLst>
                    <a:gd name="T0" fmla="*/ 300 w 360"/>
                    <a:gd name="T1" fmla="*/ 0 h 120"/>
                    <a:gd name="T2" fmla="*/ 60 w 360"/>
                    <a:gd name="T3" fmla="*/ 0 h 120"/>
                    <a:gd name="T4" fmla="*/ 0 w 360"/>
                    <a:gd name="T5" fmla="*/ 60 h 120"/>
                    <a:gd name="T6" fmla="*/ 60 w 360"/>
                    <a:gd name="T7" fmla="*/ 120 h 120"/>
                    <a:gd name="T8" fmla="*/ 300 w 360"/>
                    <a:gd name="T9" fmla="*/ 120 h 120"/>
                    <a:gd name="T10" fmla="*/ 360 w 360"/>
                    <a:gd name="T11" fmla="*/ 60 h 120"/>
                    <a:gd name="T12" fmla="*/ 300 w 360"/>
                    <a:gd name="T13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0" h="120">
                      <a:moveTo>
                        <a:pt x="300" y="0"/>
                      </a:moveTo>
                      <a:cubicBezTo>
                        <a:pt x="60" y="0"/>
                        <a:pt x="60" y="0"/>
                        <a:pt x="60" y="0"/>
                      </a:cubicBezTo>
                      <a:cubicBezTo>
                        <a:pt x="27" y="0"/>
                        <a:pt x="0" y="27"/>
                        <a:pt x="0" y="60"/>
                      </a:cubicBezTo>
                      <a:cubicBezTo>
                        <a:pt x="0" y="93"/>
                        <a:pt x="27" y="120"/>
                        <a:pt x="60" y="120"/>
                      </a:cubicBezTo>
                      <a:cubicBezTo>
                        <a:pt x="300" y="120"/>
                        <a:pt x="300" y="120"/>
                        <a:pt x="300" y="120"/>
                      </a:cubicBezTo>
                      <a:cubicBezTo>
                        <a:pt x="333" y="120"/>
                        <a:pt x="360" y="93"/>
                        <a:pt x="360" y="60"/>
                      </a:cubicBezTo>
                      <a:cubicBezTo>
                        <a:pt x="360" y="27"/>
                        <a:pt x="333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482" name="Полилиния 29"/>
                <p:cNvSpPr>
                  <a:spLocks/>
                </p:cNvSpPr>
                <p:nvPr/>
              </p:nvSpPr>
              <p:spPr bwMode="auto">
                <a:xfrm>
                  <a:off x="8245475" y="3979863"/>
                  <a:ext cx="53975" cy="17463"/>
                </a:xfrm>
                <a:custGeom>
                  <a:avLst/>
                  <a:gdLst>
                    <a:gd name="T0" fmla="*/ 300 w 360"/>
                    <a:gd name="T1" fmla="*/ 0 h 120"/>
                    <a:gd name="T2" fmla="*/ 60 w 360"/>
                    <a:gd name="T3" fmla="*/ 0 h 120"/>
                    <a:gd name="T4" fmla="*/ 0 w 360"/>
                    <a:gd name="T5" fmla="*/ 60 h 120"/>
                    <a:gd name="T6" fmla="*/ 60 w 360"/>
                    <a:gd name="T7" fmla="*/ 120 h 120"/>
                    <a:gd name="T8" fmla="*/ 300 w 360"/>
                    <a:gd name="T9" fmla="*/ 120 h 120"/>
                    <a:gd name="T10" fmla="*/ 360 w 360"/>
                    <a:gd name="T11" fmla="*/ 60 h 120"/>
                    <a:gd name="T12" fmla="*/ 300 w 360"/>
                    <a:gd name="T13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0" h="120">
                      <a:moveTo>
                        <a:pt x="300" y="0"/>
                      </a:moveTo>
                      <a:cubicBezTo>
                        <a:pt x="60" y="0"/>
                        <a:pt x="60" y="0"/>
                        <a:pt x="60" y="0"/>
                      </a:cubicBezTo>
                      <a:cubicBezTo>
                        <a:pt x="27" y="0"/>
                        <a:pt x="0" y="27"/>
                        <a:pt x="0" y="60"/>
                      </a:cubicBezTo>
                      <a:cubicBezTo>
                        <a:pt x="0" y="93"/>
                        <a:pt x="27" y="120"/>
                        <a:pt x="60" y="120"/>
                      </a:cubicBezTo>
                      <a:cubicBezTo>
                        <a:pt x="300" y="120"/>
                        <a:pt x="300" y="120"/>
                        <a:pt x="300" y="120"/>
                      </a:cubicBezTo>
                      <a:cubicBezTo>
                        <a:pt x="333" y="120"/>
                        <a:pt x="360" y="93"/>
                        <a:pt x="360" y="60"/>
                      </a:cubicBezTo>
                      <a:cubicBezTo>
                        <a:pt x="360" y="27"/>
                        <a:pt x="333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483" name="Полилиния 30"/>
                <p:cNvSpPr>
                  <a:spLocks noEditPoints="1"/>
                </p:cNvSpPr>
                <p:nvPr/>
              </p:nvSpPr>
              <p:spPr bwMode="auto">
                <a:xfrm>
                  <a:off x="8208963" y="3762375"/>
                  <a:ext cx="306387" cy="306388"/>
                </a:xfrm>
                <a:custGeom>
                  <a:avLst/>
                  <a:gdLst>
                    <a:gd name="T0" fmla="*/ 1808 w 2048"/>
                    <a:gd name="T1" fmla="*/ 240 h 2048"/>
                    <a:gd name="T2" fmla="*/ 1628 w 2048"/>
                    <a:gd name="T3" fmla="*/ 0 h 2048"/>
                    <a:gd name="T4" fmla="*/ 1448 w 2048"/>
                    <a:gd name="T5" fmla="*/ 240 h 2048"/>
                    <a:gd name="T6" fmla="*/ 1208 w 2048"/>
                    <a:gd name="T7" fmla="*/ 180 h 2048"/>
                    <a:gd name="T8" fmla="*/ 848 w 2048"/>
                    <a:gd name="T9" fmla="*/ 180 h 2048"/>
                    <a:gd name="T10" fmla="*/ 600 w 2048"/>
                    <a:gd name="T11" fmla="*/ 240 h 2048"/>
                    <a:gd name="T12" fmla="*/ 420 w 2048"/>
                    <a:gd name="T13" fmla="*/ 0 h 2048"/>
                    <a:gd name="T14" fmla="*/ 240 w 2048"/>
                    <a:gd name="T15" fmla="*/ 240 h 2048"/>
                    <a:gd name="T16" fmla="*/ 0 w 2048"/>
                    <a:gd name="T17" fmla="*/ 420 h 2048"/>
                    <a:gd name="T18" fmla="*/ 180 w 2048"/>
                    <a:gd name="T19" fmla="*/ 1928 h 2048"/>
                    <a:gd name="T20" fmla="*/ 1508 w 2048"/>
                    <a:gd name="T21" fmla="*/ 2048 h 2048"/>
                    <a:gd name="T22" fmla="*/ 2048 w 2048"/>
                    <a:gd name="T23" fmla="*/ 420 h 2048"/>
                    <a:gd name="T24" fmla="*/ 1568 w 2048"/>
                    <a:gd name="T25" fmla="*/ 180 h 2048"/>
                    <a:gd name="T26" fmla="*/ 1688 w 2048"/>
                    <a:gd name="T27" fmla="*/ 180 h 2048"/>
                    <a:gd name="T28" fmla="*/ 1628 w 2048"/>
                    <a:gd name="T29" fmla="*/ 480 h 2048"/>
                    <a:gd name="T30" fmla="*/ 1568 w 2048"/>
                    <a:gd name="T31" fmla="*/ 180 h 2048"/>
                    <a:gd name="T32" fmla="*/ 968 w 2048"/>
                    <a:gd name="T33" fmla="*/ 300 h 2048"/>
                    <a:gd name="T34" fmla="*/ 968 w 2048"/>
                    <a:gd name="T35" fmla="*/ 180 h 2048"/>
                    <a:gd name="T36" fmla="*/ 1088 w 2048"/>
                    <a:gd name="T37" fmla="*/ 180 h 2048"/>
                    <a:gd name="T38" fmla="*/ 1028 w 2048"/>
                    <a:gd name="T39" fmla="*/ 480 h 2048"/>
                    <a:gd name="T40" fmla="*/ 968 w 2048"/>
                    <a:gd name="T41" fmla="*/ 300 h 2048"/>
                    <a:gd name="T42" fmla="*/ 420 w 2048"/>
                    <a:gd name="T43" fmla="*/ 120 h 2048"/>
                    <a:gd name="T44" fmla="*/ 480 w 2048"/>
                    <a:gd name="T45" fmla="*/ 420 h 2048"/>
                    <a:gd name="T46" fmla="*/ 360 w 2048"/>
                    <a:gd name="T47" fmla="*/ 420 h 2048"/>
                    <a:gd name="T48" fmla="*/ 1508 w 2048"/>
                    <a:gd name="T49" fmla="*/ 1928 h 2048"/>
                    <a:gd name="T50" fmla="*/ 1508 w 2048"/>
                    <a:gd name="T51" fmla="*/ 1088 h 2048"/>
                    <a:gd name="T52" fmla="*/ 1508 w 2048"/>
                    <a:gd name="T53" fmla="*/ 1928 h 2048"/>
                    <a:gd name="T54" fmla="*/ 1508 w 2048"/>
                    <a:gd name="T55" fmla="*/ 968 h 2048"/>
                    <a:gd name="T56" fmla="*/ 1148 w 2048"/>
                    <a:gd name="T57" fmla="*/ 1088 h 2048"/>
                    <a:gd name="T58" fmla="*/ 848 w 2048"/>
                    <a:gd name="T59" fmla="*/ 1148 h 2048"/>
                    <a:gd name="T60" fmla="*/ 1059 w 2048"/>
                    <a:gd name="T61" fmla="*/ 1208 h 2048"/>
                    <a:gd name="T62" fmla="*/ 908 w 2048"/>
                    <a:gd name="T63" fmla="*/ 1448 h 2048"/>
                    <a:gd name="T64" fmla="*/ 908 w 2048"/>
                    <a:gd name="T65" fmla="*/ 1568 h 2048"/>
                    <a:gd name="T66" fmla="*/ 1059 w 2048"/>
                    <a:gd name="T67" fmla="*/ 1808 h 2048"/>
                    <a:gd name="T68" fmla="*/ 120 w 2048"/>
                    <a:gd name="T69" fmla="*/ 1748 h 2048"/>
                    <a:gd name="T70" fmla="*/ 1928 w 2048"/>
                    <a:gd name="T71" fmla="*/ 848 h 2048"/>
                    <a:gd name="T72" fmla="*/ 1928 w 2048"/>
                    <a:gd name="T73" fmla="*/ 728 h 2048"/>
                    <a:gd name="T74" fmla="*/ 120 w 2048"/>
                    <a:gd name="T75" fmla="*/ 420 h 2048"/>
                    <a:gd name="T76" fmla="*/ 240 w 2048"/>
                    <a:gd name="T77" fmla="*/ 360 h 2048"/>
                    <a:gd name="T78" fmla="*/ 420 w 2048"/>
                    <a:gd name="T79" fmla="*/ 600 h 2048"/>
                    <a:gd name="T80" fmla="*/ 600 w 2048"/>
                    <a:gd name="T81" fmla="*/ 360 h 2048"/>
                    <a:gd name="T82" fmla="*/ 848 w 2048"/>
                    <a:gd name="T83" fmla="*/ 420 h 2048"/>
                    <a:gd name="T84" fmla="*/ 1208 w 2048"/>
                    <a:gd name="T85" fmla="*/ 420 h 2048"/>
                    <a:gd name="T86" fmla="*/ 1448 w 2048"/>
                    <a:gd name="T87" fmla="*/ 360 h 2048"/>
                    <a:gd name="T88" fmla="*/ 1628 w 2048"/>
                    <a:gd name="T89" fmla="*/ 600 h 2048"/>
                    <a:gd name="T90" fmla="*/ 1808 w 2048"/>
                    <a:gd name="T91" fmla="*/ 360 h 2048"/>
                    <a:gd name="T92" fmla="*/ 1928 w 2048"/>
                    <a:gd name="T93" fmla="*/ 420 h 20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048" h="2048">
                      <a:moveTo>
                        <a:pt x="1868" y="240"/>
                      </a:moveTo>
                      <a:cubicBezTo>
                        <a:pt x="1808" y="240"/>
                        <a:pt x="1808" y="240"/>
                        <a:pt x="1808" y="240"/>
                      </a:cubicBezTo>
                      <a:cubicBezTo>
                        <a:pt x="1808" y="180"/>
                        <a:pt x="1808" y="180"/>
                        <a:pt x="1808" y="180"/>
                      </a:cubicBezTo>
                      <a:cubicBezTo>
                        <a:pt x="1808" y="81"/>
                        <a:pt x="1727" y="0"/>
                        <a:pt x="1628" y="0"/>
                      </a:cubicBezTo>
                      <a:cubicBezTo>
                        <a:pt x="1529" y="0"/>
                        <a:pt x="1448" y="81"/>
                        <a:pt x="1448" y="180"/>
                      </a:cubicBezTo>
                      <a:cubicBezTo>
                        <a:pt x="1448" y="240"/>
                        <a:pt x="1448" y="240"/>
                        <a:pt x="1448" y="240"/>
                      </a:cubicBezTo>
                      <a:cubicBezTo>
                        <a:pt x="1208" y="240"/>
                        <a:pt x="1208" y="240"/>
                        <a:pt x="1208" y="240"/>
                      </a:cubicBezTo>
                      <a:cubicBezTo>
                        <a:pt x="1208" y="180"/>
                        <a:pt x="1208" y="180"/>
                        <a:pt x="1208" y="180"/>
                      </a:cubicBezTo>
                      <a:cubicBezTo>
                        <a:pt x="1208" y="81"/>
                        <a:pt x="1127" y="0"/>
                        <a:pt x="1028" y="0"/>
                      </a:cubicBezTo>
                      <a:cubicBezTo>
                        <a:pt x="929" y="0"/>
                        <a:pt x="848" y="81"/>
                        <a:pt x="848" y="180"/>
                      </a:cubicBezTo>
                      <a:cubicBezTo>
                        <a:pt x="848" y="240"/>
                        <a:pt x="848" y="240"/>
                        <a:pt x="848" y="240"/>
                      </a:cubicBezTo>
                      <a:cubicBezTo>
                        <a:pt x="600" y="240"/>
                        <a:pt x="600" y="240"/>
                        <a:pt x="600" y="240"/>
                      </a:cubicBezTo>
                      <a:cubicBezTo>
                        <a:pt x="600" y="180"/>
                        <a:pt x="600" y="180"/>
                        <a:pt x="600" y="180"/>
                      </a:cubicBezTo>
                      <a:cubicBezTo>
                        <a:pt x="600" y="81"/>
                        <a:pt x="519" y="0"/>
                        <a:pt x="420" y="0"/>
                      </a:cubicBezTo>
                      <a:cubicBezTo>
                        <a:pt x="321" y="0"/>
                        <a:pt x="240" y="81"/>
                        <a:pt x="240" y="180"/>
                      </a:cubicBezTo>
                      <a:cubicBezTo>
                        <a:pt x="240" y="240"/>
                        <a:pt x="240" y="240"/>
                        <a:pt x="240" y="240"/>
                      </a:cubicBezTo>
                      <a:cubicBezTo>
                        <a:pt x="180" y="240"/>
                        <a:pt x="180" y="240"/>
                        <a:pt x="180" y="240"/>
                      </a:cubicBezTo>
                      <a:cubicBezTo>
                        <a:pt x="81" y="240"/>
                        <a:pt x="0" y="321"/>
                        <a:pt x="0" y="420"/>
                      </a:cubicBezTo>
                      <a:cubicBezTo>
                        <a:pt x="0" y="1748"/>
                        <a:pt x="0" y="1748"/>
                        <a:pt x="0" y="1748"/>
                      </a:cubicBezTo>
                      <a:cubicBezTo>
                        <a:pt x="0" y="1847"/>
                        <a:pt x="81" y="1928"/>
                        <a:pt x="180" y="1928"/>
                      </a:cubicBezTo>
                      <a:cubicBezTo>
                        <a:pt x="1169" y="1928"/>
                        <a:pt x="1169" y="1928"/>
                        <a:pt x="1169" y="1928"/>
                      </a:cubicBezTo>
                      <a:cubicBezTo>
                        <a:pt x="1262" y="2003"/>
                        <a:pt x="1380" y="2048"/>
                        <a:pt x="1508" y="2048"/>
                      </a:cubicBezTo>
                      <a:cubicBezTo>
                        <a:pt x="1806" y="2048"/>
                        <a:pt x="2048" y="1806"/>
                        <a:pt x="2048" y="1508"/>
                      </a:cubicBezTo>
                      <a:cubicBezTo>
                        <a:pt x="2048" y="420"/>
                        <a:pt x="2048" y="420"/>
                        <a:pt x="2048" y="420"/>
                      </a:cubicBezTo>
                      <a:cubicBezTo>
                        <a:pt x="2048" y="321"/>
                        <a:pt x="1967" y="240"/>
                        <a:pt x="1868" y="240"/>
                      </a:cubicBezTo>
                      <a:close/>
                      <a:moveTo>
                        <a:pt x="1568" y="180"/>
                      </a:moveTo>
                      <a:cubicBezTo>
                        <a:pt x="1568" y="147"/>
                        <a:pt x="1595" y="120"/>
                        <a:pt x="1628" y="120"/>
                      </a:cubicBezTo>
                      <a:cubicBezTo>
                        <a:pt x="1661" y="120"/>
                        <a:pt x="1688" y="147"/>
                        <a:pt x="1688" y="180"/>
                      </a:cubicBezTo>
                      <a:cubicBezTo>
                        <a:pt x="1688" y="420"/>
                        <a:pt x="1688" y="420"/>
                        <a:pt x="1688" y="420"/>
                      </a:cubicBezTo>
                      <a:cubicBezTo>
                        <a:pt x="1688" y="453"/>
                        <a:pt x="1661" y="480"/>
                        <a:pt x="1628" y="480"/>
                      </a:cubicBezTo>
                      <a:cubicBezTo>
                        <a:pt x="1595" y="480"/>
                        <a:pt x="1568" y="453"/>
                        <a:pt x="1568" y="420"/>
                      </a:cubicBezTo>
                      <a:lnTo>
                        <a:pt x="1568" y="180"/>
                      </a:lnTo>
                      <a:close/>
                      <a:moveTo>
                        <a:pt x="968" y="300"/>
                      </a:moveTo>
                      <a:cubicBezTo>
                        <a:pt x="968" y="300"/>
                        <a:pt x="968" y="300"/>
                        <a:pt x="968" y="300"/>
                      </a:cubicBezTo>
                      <a:cubicBezTo>
                        <a:pt x="968" y="300"/>
                        <a:pt x="968" y="300"/>
                        <a:pt x="968" y="300"/>
                      </a:cubicBezTo>
                      <a:cubicBezTo>
                        <a:pt x="968" y="180"/>
                        <a:pt x="968" y="180"/>
                        <a:pt x="968" y="180"/>
                      </a:cubicBezTo>
                      <a:cubicBezTo>
                        <a:pt x="968" y="147"/>
                        <a:pt x="995" y="120"/>
                        <a:pt x="1028" y="120"/>
                      </a:cubicBezTo>
                      <a:cubicBezTo>
                        <a:pt x="1061" y="120"/>
                        <a:pt x="1088" y="147"/>
                        <a:pt x="1088" y="180"/>
                      </a:cubicBezTo>
                      <a:cubicBezTo>
                        <a:pt x="1088" y="420"/>
                        <a:pt x="1088" y="420"/>
                        <a:pt x="1088" y="420"/>
                      </a:cubicBezTo>
                      <a:cubicBezTo>
                        <a:pt x="1088" y="453"/>
                        <a:pt x="1061" y="480"/>
                        <a:pt x="1028" y="480"/>
                      </a:cubicBezTo>
                      <a:cubicBezTo>
                        <a:pt x="995" y="480"/>
                        <a:pt x="968" y="453"/>
                        <a:pt x="968" y="420"/>
                      </a:cubicBezTo>
                      <a:lnTo>
                        <a:pt x="968" y="300"/>
                      </a:lnTo>
                      <a:close/>
                      <a:moveTo>
                        <a:pt x="360" y="180"/>
                      </a:moveTo>
                      <a:cubicBezTo>
                        <a:pt x="360" y="147"/>
                        <a:pt x="387" y="120"/>
                        <a:pt x="420" y="120"/>
                      </a:cubicBezTo>
                      <a:cubicBezTo>
                        <a:pt x="453" y="120"/>
                        <a:pt x="480" y="147"/>
                        <a:pt x="480" y="180"/>
                      </a:cubicBezTo>
                      <a:cubicBezTo>
                        <a:pt x="480" y="420"/>
                        <a:pt x="480" y="420"/>
                        <a:pt x="480" y="420"/>
                      </a:cubicBezTo>
                      <a:cubicBezTo>
                        <a:pt x="480" y="453"/>
                        <a:pt x="453" y="480"/>
                        <a:pt x="420" y="480"/>
                      </a:cubicBezTo>
                      <a:cubicBezTo>
                        <a:pt x="387" y="480"/>
                        <a:pt x="360" y="453"/>
                        <a:pt x="360" y="420"/>
                      </a:cubicBezTo>
                      <a:lnTo>
                        <a:pt x="360" y="180"/>
                      </a:lnTo>
                      <a:close/>
                      <a:moveTo>
                        <a:pt x="1508" y="1928"/>
                      </a:moveTo>
                      <a:cubicBezTo>
                        <a:pt x="1276" y="1928"/>
                        <a:pt x="1088" y="1740"/>
                        <a:pt x="1088" y="1508"/>
                      </a:cubicBezTo>
                      <a:cubicBezTo>
                        <a:pt x="1088" y="1276"/>
                        <a:pt x="1276" y="1088"/>
                        <a:pt x="1508" y="1088"/>
                      </a:cubicBezTo>
                      <a:cubicBezTo>
                        <a:pt x="1740" y="1088"/>
                        <a:pt x="1928" y="1276"/>
                        <a:pt x="1928" y="1508"/>
                      </a:cubicBezTo>
                      <a:cubicBezTo>
                        <a:pt x="1928" y="1740"/>
                        <a:pt x="1740" y="1928"/>
                        <a:pt x="1508" y="1928"/>
                      </a:cubicBezTo>
                      <a:close/>
                      <a:moveTo>
                        <a:pt x="1928" y="1169"/>
                      </a:moveTo>
                      <a:cubicBezTo>
                        <a:pt x="1829" y="1046"/>
                        <a:pt x="1677" y="968"/>
                        <a:pt x="1508" y="968"/>
                      </a:cubicBezTo>
                      <a:cubicBezTo>
                        <a:pt x="1378" y="968"/>
                        <a:pt x="1259" y="1014"/>
                        <a:pt x="1166" y="1091"/>
                      </a:cubicBezTo>
                      <a:cubicBezTo>
                        <a:pt x="1160" y="1089"/>
                        <a:pt x="1154" y="1088"/>
                        <a:pt x="1148" y="1088"/>
                      </a:cubicBezTo>
                      <a:cubicBezTo>
                        <a:pt x="908" y="1088"/>
                        <a:pt x="908" y="1088"/>
                        <a:pt x="908" y="1088"/>
                      </a:cubicBezTo>
                      <a:cubicBezTo>
                        <a:pt x="875" y="1088"/>
                        <a:pt x="848" y="1115"/>
                        <a:pt x="848" y="1148"/>
                      </a:cubicBezTo>
                      <a:cubicBezTo>
                        <a:pt x="848" y="1181"/>
                        <a:pt x="875" y="1208"/>
                        <a:pt x="908" y="1208"/>
                      </a:cubicBezTo>
                      <a:cubicBezTo>
                        <a:pt x="1059" y="1208"/>
                        <a:pt x="1059" y="1208"/>
                        <a:pt x="1059" y="1208"/>
                      </a:cubicBezTo>
                      <a:cubicBezTo>
                        <a:pt x="1012" y="1278"/>
                        <a:pt x="981" y="1360"/>
                        <a:pt x="971" y="1448"/>
                      </a:cubicBezTo>
                      <a:cubicBezTo>
                        <a:pt x="908" y="1448"/>
                        <a:pt x="908" y="1448"/>
                        <a:pt x="908" y="1448"/>
                      </a:cubicBezTo>
                      <a:cubicBezTo>
                        <a:pt x="875" y="1448"/>
                        <a:pt x="848" y="1475"/>
                        <a:pt x="848" y="1508"/>
                      </a:cubicBezTo>
                      <a:cubicBezTo>
                        <a:pt x="848" y="1541"/>
                        <a:pt x="875" y="1568"/>
                        <a:pt x="908" y="1568"/>
                      </a:cubicBezTo>
                      <a:cubicBezTo>
                        <a:pt x="971" y="1568"/>
                        <a:pt x="971" y="1568"/>
                        <a:pt x="971" y="1568"/>
                      </a:cubicBezTo>
                      <a:cubicBezTo>
                        <a:pt x="981" y="1656"/>
                        <a:pt x="1012" y="1738"/>
                        <a:pt x="1059" y="1808"/>
                      </a:cubicBezTo>
                      <a:cubicBezTo>
                        <a:pt x="180" y="1808"/>
                        <a:pt x="180" y="1808"/>
                        <a:pt x="180" y="1808"/>
                      </a:cubicBezTo>
                      <a:cubicBezTo>
                        <a:pt x="147" y="1808"/>
                        <a:pt x="120" y="1781"/>
                        <a:pt x="120" y="1748"/>
                      </a:cubicBezTo>
                      <a:cubicBezTo>
                        <a:pt x="120" y="848"/>
                        <a:pt x="120" y="848"/>
                        <a:pt x="120" y="848"/>
                      </a:cubicBezTo>
                      <a:cubicBezTo>
                        <a:pt x="1928" y="848"/>
                        <a:pt x="1928" y="848"/>
                        <a:pt x="1928" y="848"/>
                      </a:cubicBezTo>
                      <a:lnTo>
                        <a:pt x="1928" y="1169"/>
                      </a:lnTo>
                      <a:close/>
                      <a:moveTo>
                        <a:pt x="1928" y="728"/>
                      </a:moveTo>
                      <a:cubicBezTo>
                        <a:pt x="120" y="728"/>
                        <a:pt x="120" y="728"/>
                        <a:pt x="120" y="728"/>
                      </a:cubicBezTo>
                      <a:cubicBezTo>
                        <a:pt x="120" y="420"/>
                        <a:pt x="120" y="420"/>
                        <a:pt x="120" y="420"/>
                      </a:cubicBezTo>
                      <a:cubicBezTo>
                        <a:pt x="120" y="387"/>
                        <a:pt x="147" y="360"/>
                        <a:pt x="180" y="360"/>
                      </a:cubicBezTo>
                      <a:cubicBezTo>
                        <a:pt x="240" y="360"/>
                        <a:pt x="240" y="360"/>
                        <a:pt x="240" y="360"/>
                      </a:cubicBezTo>
                      <a:cubicBezTo>
                        <a:pt x="240" y="420"/>
                        <a:pt x="240" y="420"/>
                        <a:pt x="240" y="420"/>
                      </a:cubicBezTo>
                      <a:cubicBezTo>
                        <a:pt x="240" y="519"/>
                        <a:pt x="321" y="600"/>
                        <a:pt x="420" y="600"/>
                      </a:cubicBezTo>
                      <a:cubicBezTo>
                        <a:pt x="519" y="600"/>
                        <a:pt x="600" y="519"/>
                        <a:pt x="600" y="420"/>
                      </a:cubicBezTo>
                      <a:cubicBezTo>
                        <a:pt x="600" y="360"/>
                        <a:pt x="600" y="360"/>
                        <a:pt x="600" y="360"/>
                      </a:cubicBezTo>
                      <a:cubicBezTo>
                        <a:pt x="848" y="360"/>
                        <a:pt x="848" y="360"/>
                        <a:pt x="848" y="360"/>
                      </a:cubicBezTo>
                      <a:cubicBezTo>
                        <a:pt x="848" y="420"/>
                        <a:pt x="848" y="420"/>
                        <a:pt x="848" y="420"/>
                      </a:cubicBezTo>
                      <a:cubicBezTo>
                        <a:pt x="848" y="519"/>
                        <a:pt x="929" y="600"/>
                        <a:pt x="1028" y="600"/>
                      </a:cubicBezTo>
                      <a:cubicBezTo>
                        <a:pt x="1127" y="600"/>
                        <a:pt x="1208" y="519"/>
                        <a:pt x="1208" y="420"/>
                      </a:cubicBezTo>
                      <a:cubicBezTo>
                        <a:pt x="1208" y="360"/>
                        <a:pt x="1208" y="360"/>
                        <a:pt x="1208" y="360"/>
                      </a:cubicBezTo>
                      <a:cubicBezTo>
                        <a:pt x="1448" y="360"/>
                        <a:pt x="1448" y="360"/>
                        <a:pt x="1448" y="360"/>
                      </a:cubicBezTo>
                      <a:cubicBezTo>
                        <a:pt x="1448" y="420"/>
                        <a:pt x="1448" y="420"/>
                        <a:pt x="1448" y="420"/>
                      </a:cubicBezTo>
                      <a:cubicBezTo>
                        <a:pt x="1448" y="519"/>
                        <a:pt x="1529" y="600"/>
                        <a:pt x="1628" y="600"/>
                      </a:cubicBezTo>
                      <a:cubicBezTo>
                        <a:pt x="1727" y="600"/>
                        <a:pt x="1808" y="519"/>
                        <a:pt x="1808" y="420"/>
                      </a:cubicBezTo>
                      <a:cubicBezTo>
                        <a:pt x="1808" y="360"/>
                        <a:pt x="1808" y="360"/>
                        <a:pt x="1808" y="360"/>
                      </a:cubicBezTo>
                      <a:cubicBezTo>
                        <a:pt x="1868" y="360"/>
                        <a:pt x="1868" y="360"/>
                        <a:pt x="1868" y="360"/>
                      </a:cubicBezTo>
                      <a:cubicBezTo>
                        <a:pt x="1901" y="360"/>
                        <a:pt x="1928" y="387"/>
                        <a:pt x="1928" y="420"/>
                      </a:cubicBezTo>
                      <a:lnTo>
                        <a:pt x="1928" y="72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</p:grpSp>
        </p:grpSp>
        <p:cxnSp>
          <p:nvCxnSpPr>
            <p:cNvPr id="376" name="Прямая соединительная линия 375"/>
            <p:cNvCxnSpPr/>
            <p:nvPr/>
          </p:nvCxnSpPr>
          <p:spPr>
            <a:xfrm>
              <a:off x="10478256" y="5184668"/>
              <a:ext cx="0" cy="131426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7" name="Группа 376"/>
            <p:cNvGrpSpPr/>
            <p:nvPr/>
          </p:nvGrpSpPr>
          <p:grpSpPr>
            <a:xfrm>
              <a:off x="9464183" y="5016099"/>
              <a:ext cx="414312" cy="1452382"/>
              <a:chOff x="8638497" y="1508078"/>
              <a:chExt cx="414312" cy="1452382"/>
            </a:xfrm>
          </p:grpSpPr>
          <p:sp>
            <p:nvSpPr>
              <p:cNvPr id="383" name="Надпись 98"/>
              <p:cNvSpPr txBox="1"/>
              <p:nvPr/>
            </p:nvSpPr>
            <p:spPr>
              <a:xfrm>
                <a:off x="8654302" y="1508078"/>
                <a:ext cx="33663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rtl="0"/>
                <a:r>
                  <a:rPr lang="ru-RU" sz="1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Год</a:t>
                </a:r>
              </a:p>
            </p:txBody>
          </p:sp>
          <p:grpSp>
            <p:nvGrpSpPr>
              <p:cNvPr id="473" name="Группа 472"/>
              <p:cNvGrpSpPr/>
              <p:nvPr/>
            </p:nvGrpSpPr>
            <p:grpSpPr>
              <a:xfrm>
                <a:off x="8638497" y="1858870"/>
                <a:ext cx="414312" cy="1101590"/>
                <a:chOff x="8431947" y="1858870"/>
                <a:chExt cx="414312" cy="1101590"/>
              </a:xfrm>
            </p:grpSpPr>
            <p:sp>
              <p:nvSpPr>
                <p:cNvPr id="474" name="Надпись 102"/>
                <p:cNvSpPr txBox="1"/>
                <p:nvPr/>
              </p:nvSpPr>
              <p:spPr>
                <a:xfrm>
                  <a:off x="8435377" y="1858870"/>
                  <a:ext cx="410369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rtl="0"/>
                  <a:r>
                    <a:rPr lang="ru-RU" sz="1600" b="1" dirty="0" smtClean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2024</a:t>
                  </a:r>
                  <a:endParaRPr lang="ru-RU" sz="1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5" name="Надпись 104"/>
                <p:cNvSpPr txBox="1"/>
                <p:nvPr/>
              </p:nvSpPr>
              <p:spPr>
                <a:xfrm>
                  <a:off x="8435890" y="2141752"/>
                  <a:ext cx="410369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rtl="0"/>
                  <a:r>
                    <a:rPr lang="ru-RU" sz="1600" b="1" dirty="0" smtClean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2023</a:t>
                  </a:r>
                  <a:endParaRPr lang="ru-RU" sz="1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6" name="Надпись 105"/>
                <p:cNvSpPr txBox="1"/>
                <p:nvPr/>
              </p:nvSpPr>
              <p:spPr>
                <a:xfrm>
                  <a:off x="8431947" y="2424635"/>
                  <a:ext cx="410369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rtl="0"/>
                  <a:r>
                    <a:rPr lang="ru-RU" sz="1600" b="1" dirty="0" smtClean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2022</a:t>
                  </a:r>
                  <a:endParaRPr lang="ru-RU" sz="1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7" name="Надпись 119"/>
                <p:cNvSpPr txBox="1"/>
                <p:nvPr/>
              </p:nvSpPr>
              <p:spPr>
                <a:xfrm>
                  <a:off x="8431947" y="2714239"/>
                  <a:ext cx="410369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rtl="0"/>
                  <a:r>
                    <a:rPr lang="ru-RU" sz="1600" b="1" dirty="0" smtClean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2021</a:t>
                  </a:r>
                  <a:endParaRPr lang="ru-RU" sz="1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378" name="Надпись 94"/>
            <p:cNvSpPr txBox="1"/>
            <p:nvPr/>
          </p:nvSpPr>
          <p:spPr>
            <a:xfrm>
              <a:off x="10925154" y="5014480"/>
              <a:ext cx="884858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1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/>
                <a:t>Значения</a:t>
              </a:r>
            </a:p>
          </p:txBody>
        </p:sp>
        <p:sp>
          <p:nvSpPr>
            <p:cNvPr id="379" name="Надпись 106"/>
            <p:cNvSpPr txBox="1"/>
            <p:nvPr/>
          </p:nvSpPr>
          <p:spPr>
            <a:xfrm>
              <a:off x="10921338" y="5365023"/>
              <a:ext cx="769441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1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45</a:t>
              </a:r>
              <a:r>
                <a:rPr lang="en-US" dirty="0" smtClean="0"/>
                <a:t> 607,0</a:t>
              </a:r>
              <a:r>
                <a:rPr lang="ru-RU" dirty="0" smtClean="0"/>
                <a:t> </a:t>
              </a:r>
              <a:endParaRPr lang="ru-RU" dirty="0"/>
            </a:p>
          </p:txBody>
        </p:sp>
        <p:sp>
          <p:nvSpPr>
            <p:cNvPr id="380" name="Надпись 106"/>
            <p:cNvSpPr txBox="1"/>
            <p:nvPr/>
          </p:nvSpPr>
          <p:spPr>
            <a:xfrm>
              <a:off x="10921338" y="5649773"/>
              <a:ext cx="769441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1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dirty="0" smtClean="0"/>
                <a:t>43 463,6</a:t>
              </a:r>
              <a:r>
                <a:rPr lang="ru-RU" dirty="0" smtClean="0"/>
                <a:t> </a:t>
              </a:r>
              <a:endParaRPr lang="ru-RU" dirty="0"/>
            </a:p>
          </p:txBody>
        </p:sp>
        <p:sp>
          <p:nvSpPr>
            <p:cNvPr id="381" name="Надпись 106"/>
            <p:cNvSpPr txBox="1"/>
            <p:nvPr/>
          </p:nvSpPr>
          <p:spPr>
            <a:xfrm>
              <a:off x="10914536" y="5922168"/>
              <a:ext cx="769441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1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dirty="0" smtClean="0"/>
                <a:t>31 994,7</a:t>
              </a:r>
              <a:r>
                <a:rPr lang="ru-RU" dirty="0" smtClean="0"/>
                <a:t> </a:t>
              </a:r>
              <a:endParaRPr lang="ru-RU" dirty="0"/>
            </a:p>
          </p:txBody>
        </p:sp>
        <p:sp>
          <p:nvSpPr>
            <p:cNvPr id="382" name="Надпись 106"/>
            <p:cNvSpPr txBox="1"/>
            <p:nvPr/>
          </p:nvSpPr>
          <p:spPr>
            <a:xfrm>
              <a:off x="10917086" y="6222259"/>
              <a:ext cx="769441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1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dirty="0" smtClean="0"/>
                <a:t>26 208,1</a:t>
              </a:r>
              <a:r>
                <a:rPr lang="ru-RU" dirty="0" smtClean="0"/>
                <a:t> </a:t>
              </a:r>
              <a:endParaRPr lang="ru-RU" dirty="0"/>
            </a:p>
          </p:txBody>
        </p:sp>
      </p:grpSp>
      <p:sp>
        <p:nvSpPr>
          <p:cNvPr id="228" name="Надпись 95"/>
          <p:cNvSpPr txBox="1"/>
          <p:nvPr/>
        </p:nvSpPr>
        <p:spPr>
          <a:xfrm>
            <a:off x="8988598" y="956100"/>
            <a:ext cx="215443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/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43 382,2</a:t>
            </a:r>
            <a:endParaRPr lang="ru-RU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Прямоугольник 229"/>
          <p:cNvSpPr/>
          <p:nvPr/>
        </p:nvSpPr>
        <p:spPr>
          <a:xfrm>
            <a:off x="11080058" y="926755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млн рублей</a:t>
            </a:r>
            <a:endParaRPr lang="en-US" sz="1400" b="1" i="1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99" name="Овал 198"/>
          <p:cNvSpPr/>
          <p:nvPr/>
        </p:nvSpPr>
        <p:spPr>
          <a:xfrm>
            <a:off x="11786631" y="6514983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1" name="TextBox 200"/>
          <p:cNvSpPr txBox="1"/>
          <p:nvPr/>
        </p:nvSpPr>
        <p:spPr>
          <a:xfrm>
            <a:off x="11713676" y="6457901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600" dirty="0" smtClean="0">
                <a:solidFill>
                  <a:srgbClr val="17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grpSp>
        <p:nvGrpSpPr>
          <p:cNvPr id="203" name="Группа 202"/>
          <p:cNvGrpSpPr/>
          <p:nvPr/>
        </p:nvGrpSpPr>
        <p:grpSpPr>
          <a:xfrm>
            <a:off x="3547285" y="2306001"/>
            <a:ext cx="635314" cy="621307"/>
            <a:chOff x="7298758" y="2786539"/>
            <a:chExt cx="635314" cy="621307"/>
          </a:xfrm>
        </p:grpSpPr>
        <p:sp>
          <p:nvSpPr>
            <p:cNvPr id="206" name="Овал 205"/>
            <p:cNvSpPr/>
            <p:nvPr/>
          </p:nvSpPr>
          <p:spPr>
            <a:xfrm>
              <a:off x="7298758" y="2786539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8" name="Рисунок 207"/>
            <p:cNvPicPr>
              <a:picLocks noChangeAspect="1"/>
            </p:cNvPicPr>
            <p:nvPr/>
          </p:nvPicPr>
          <p:blipFill rotWithShape="1">
            <a:blip r:embed="rId26"/>
            <a:srcRect t="15565" b="15925"/>
            <a:stretch/>
          </p:blipFill>
          <p:spPr>
            <a:xfrm>
              <a:off x="7386797" y="2904096"/>
              <a:ext cx="479601" cy="328573"/>
            </a:xfrm>
            <a:prstGeom prst="rect">
              <a:avLst/>
            </a:prstGeom>
          </p:spPr>
        </p:pic>
      </p:grpSp>
      <p:grpSp>
        <p:nvGrpSpPr>
          <p:cNvPr id="209" name="Группа 208"/>
          <p:cNvGrpSpPr/>
          <p:nvPr/>
        </p:nvGrpSpPr>
        <p:grpSpPr>
          <a:xfrm>
            <a:off x="3547082" y="3021324"/>
            <a:ext cx="635314" cy="621307"/>
            <a:chOff x="8956226" y="3224552"/>
            <a:chExt cx="635314" cy="621307"/>
          </a:xfrm>
        </p:grpSpPr>
        <p:sp>
          <p:nvSpPr>
            <p:cNvPr id="210" name="Овал 209"/>
            <p:cNvSpPr/>
            <p:nvPr/>
          </p:nvSpPr>
          <p:spPr>
            <a:xfrm>
              <a:off x="8956226" y="3224552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1" name="Рисунок 210" descr="Автобус со сплошной заливкой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3E7B1A66-0129-4E20-7343-65B3C417F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="" xmlns:lc="http://schemas.openxmlformats.org/drawingml/2006/lockedCanvas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033211" y="3286814"/>
              <a:ext cx="499450" cy="499450"/>
            </a:xfrm>
            <a:prstGeom prst="rect">
              <a:avLst/>
            </a:prstGeom>
          </p:spPr>
        </p:pic>
      </p:grpSp>
      <p:grpSp>
        <p:nvGrpSpPr>
          <p:cNvPr id="4" name="Группа 3"/>
          <p:cNvGrpSpPr/>
          <p:nvPr/>
        </p:nvGrpSpPr>
        <p:grpSpPr>
          <a:xfrm>
            <a:off x="6367436" y="3390493"/>
            <a:ext cx="275821" cy="191645"/>
            <a:chOff x="6367436" y="3390493"/>
            <a:chExt cx="275821" cy="191645"/>
          </a:xfrm>
        </p:grpSpPr>
        <p:sp>
          <p:nvSpPr>
            <p:cNvPr id="241" name="Скругленный прямоугольник 240"/>
            <p:cNvSpPr/>
            <p:nvPr/>
          </p:nvSpPr>
          <p:spPr>
            <a:xfrm rot="5400000">
              <a:off x="6347042" y="3410887"/>
              <a:ext cx="191642" cy="150854"/>
            </a:xfrm>
            <a:prstGeom prst="roundRect">
              <a:avLst/>
            </a:prstGeom>
            <a:gradFill>
              <a:gsLst>
                <a:gs pos="58000">
                  <a:srgbClr val="80A0E0"/>
                </a:gs>
                <a:gs pos="15000">
                  <a:srgbClr val="A0B8E8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8" name="Скругленный прямоугольник 197"/>
            <p:cNvSpPr/>
            <p:nvPr/>
          </p:nvSpPr>
          <p:spPr>
            <a:xfrm rot="5400000">
              <a:off x="6507530" y="3446410"/>
              <a:ext cx="191642" cy="79813"/>
            </a:xfrm>
            <a:prstGeom prst="roundRect">
              <a:avLst/>
            </a:prstGeom>
            <a:gradFill>
              <a:gsLst>
                <a:gs pos="58000">
                  <a:srgbClr val="80A0E0"/>
                </a:gs>
                <a:gs pos="15000">
                  <a:srgbClr val="A0B8E8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3" name="Прямоугольник 212"/>
          <p:cNvSpPr/>
          <p:nvPr/>
        </p:nvSpPr>
        <p:spPr>
          <a:xfrm rot="16200000">
            <a:off x="-2425627" y="3452486"/>
            <a:ext cx="5887160" cy="775815"/>
          </a:xfrm>
          <a:prstGeom prst="rect">
            <a:avLst/>
          </a:prstGeom>
          <a:solidFill>
            <a:srgbClr val="214387"/>
          </a:solidFill>
          <a:ln>
            <a:solidFill>
              <a:srgbClr val="2143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7436A"/>
              </a:solidFill>
            </a:endParaRPr>
          </a:p>
        </p:txBody>
      </p:sp>
      <p:sp>
        <p:nvSpPr>
          <p:cNvPr id="218" name="TextBox 217"/>
          <p:cNvSpPr txBox="1"/>
          <p:nvPr/>
        </p:nvSpPr>
        <p:spPr>
          <a:xfrm rot="16200000">
            <a:off x="-1093132" y="2768119"/>
            <a:ext cx="3204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</a:t>
            </a:r>
          </a:p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Волгограда за 2025 год</a:t>
            </a:r>
            <a:endParaRPr lang="ru-RU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" name="Прямоугольник 224"/>
          <p:cNvSpPr/>
          <p:nvPr/>
        </p:nvSpPr>
        <p:spPr>
          <a:xfrm>
            <a:off x="212755" y="4696282"/>
            <a:ext cx="63072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6" name="TextBox 225"/>
          <p:cNvSpPr txBox="1"/>
          <p:nvPr/>
        </p:nvSpPr>
        <p:spPr>
          <a:xfrm rot="16200000">
            <a:off x="-526111" y="5419299"/>
            <a:ext cx="2075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217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8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65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8500"/>
                            </p:stCondLst>
                            <p:childTnLst>
                              <p:par>
                                <p:cTn id="2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3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9000"/>
                            </p:stCondLst>
                            <p:childTnLst>
                              <p:par>
                                <p:cTn id="2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9500"/>
                            </p:stCondLst>
                            <p:childTnLst>
                              <p:par>
                                <p:cTn id="2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1000"/>
                            </p:stCondLst>
                            <p:childTnLst>
                              <p:par>
                                <p:cTn id="25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1500"/>
                            </p:stCondLst>
                            <p:childTnLst>
                              <p:par>
                                <p:cTn id="2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9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22000"/>
                            </p:stCondLst>
                            <p:childTnLst>
                              <p:par>
                                <p:cTn id="2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2500"/>
                            </p:stCondLst>
                            <p:childTnLst>
                              <p:par>
                                <p:cTn id="2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23000"/>
                            </p:stCondLst>
                            <p:childTnLst>
                              <p:par>
                                <p:cTn id="28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5" dur="1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" dur="1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24000"/>
                            </p:stCondLst>
                            <p:childTnLst>
                              <p:par>
                                <p:cTn id="28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0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4500"/>
                            </p:stCondLst>
                            <p:childTnLst>
                              <p:par>
                                <p:cTn id="29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5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25000"/>
                            </p:stCondLst>
                            <p:childTnLst>
                              <p:par>
                                <p:cTn id="30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4" dur="2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27000"/>
                            </p:stCondLst>
                            <p:childTnLst>
                              <p:par>
                                <p:cTn id="3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0" animBg="1"/>
      <p:bldP spid="313" grpId="0" animBg="1"/>
      <p:bldP spid="418" grpId="0" animBg="1"/>
      <p:bldP spid="453" grpId="0" animBg="1"/>
      <p:bldP spid="39" grpId="0"/>
      <p:bldP spid="40" grpId="0"/>
      <p:bldP spid="41" grpId="0"/>
      <p:bldP spid="42" grpId="0"/>
      <p:bldP spid="43" grpId="0"/>
      <p:bldP spid="66" grpId="0"/>
      <p:bldP spid="71" grpId="0"/>
      <p:bldP spid="73" grpId="0"/>
      <p:bldP spid="74" grpId="0" animBg="1"/>
      <p:bldP spid="93" grpId="0"/>
      <p:bldP spid="129" grpId="0"/>
      <p:bldP spid="130" grpId="0" animBg="1"/>
      <p:bldP spid="131" grpId="0"/>
      <p:bldP spid="132" grpId="0"/>
      <p:bldP spid="133" grpId="0"/>
      <p:bldP spid="169" grpId="0"/>
      <p:bldP spid="170" grpId="0" animBg="1"/>
      <p:bldP spid="454" grpId="0"/>
      <p:bldP spid="455" grpId="0"/>
      <p:bldP spid="456" grpId="0"/>
      <p:bldP spid="457" grpId="0"/>
      <p:bldP spid="460" grpId="0"/>
      <p:bldP spid="461" grpId="0" animBg="1"/>
      <p:bldP spid="462" grpId="0"/>
      <p:bldP spid="463" grpId="0" animBg="1"/>
      <p:bldP spid="464" grpId="0"/>
      <p:bldP spid="465" grpId="0" animBg="1"/>
      <p:bldP spid="466" grpId="0"/>
      <p:bldP spid="467" grpId="0" animBg="1"/>
      <p:bldP spid="468" grpId="0"/>
      <p:bldP spid="469" grpId="0" animBg="1"/>
      <p:bldP spid="470" grpId="0"/>
      <p:bldP spid="471" grpId="0" animBg="1"/>
      <p:bldP spid="472" grpId="0"/>
      <p:bldP spid="2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Группа 77"/>
          <p:cNvGrpSpPr/>
          <p:nvPr/>
        </p:nvGrpSpPr>
        <p:grpSpPr>
          <a:xfrm>
            <a:off x="1429240" y="5111751"/>
            <a:ext cx="2627040" cy="1492541"/>
            <a:chOff x="9003422" y="2484948"/>
            <a:chExt cx="2455037" cy="1492541"/>
          </a:xfrm>
        </p:grpSpPr>
        <p:pic>
          <p:nvPicPr>
            <p:cNvPr id="79" name="Рисунок 7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806"/>
            <a:stretch/>
          </p:blipFill>
          <p:spPr>
            <a:xfrm>
              <a:off x="9019777" y="2850921"/>
              <a:ext cx="2437648" cy="1126568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chemeClr val="bg1"/>
              </a:solidFill>
              <a:prstDash val="solid"/>
            </a:ln>
            <a:effectLst/>
          </p:spPr>
        </p:pic>
        <p:grpSp>
          <p:nvGrpSpPr>
            <p:cNvPr id="80" name="Группа 79"/>
            <p:cNvGrpSpPr/>
            <p:nvPr/>
          </p:nvGrpSpPr>
          <p:grpSpPr>
            <a:xfrm>
              <a:off x="9003422" y="2484948"/>
              <a:ext cx="2455037" cy="651405"/>
              <a:chOff x="10298655" y="3586904"/>
              <a:chExt cx="2455037" cy="665786"/>
            </a:xfrm>
          </p:grpSpPr>
          <p:sp>
            <p:nvSpPr>
              <p:cNvPr id="81" name="Прямоугольник 80"/>
              <p:cNvSpPr/>
              <p:nvPr/>
            </p:nvSpPr>
            <p:spPr>
              <a:xfrm>
                <a:off x="10298655" y="3586904"/>
                <a:ext cx="2437279" cy="4434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2" name="Равнобедренный треугольник 81"/>
              <p:cNvSpPr/>
              <p:nvPr/>
            </p:nvSpPr>
            <p:spPr>
              <a:xfrm rot="16200000">
                <a:off x="11314105" y="2813102"/>
                <a:ext cx="441896" cy="2437279"/>
              </a:xfrm>
              <a:prstGeom prst="triangle">
                <a:avLst/>
              </a:prstGeom>
              <a:solidFill>
                <a:srgbClr val="2143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73" name="Группа 72"/>
          <p:cNvGrpSpPr/>
          <p:nvPr/>
        </p:nvGrpSpPr>
        <p:grpSpPr>
          <a:xfrm>
            <a:off x="3999017" y="4226097"/>
            <a:ext cx="2627433" cy="1617771"/>
            <a:chOff x="5949291" y="2938834"/>
            <a:chExt cx="2446526" cy="1456209"/>
          </a:xfrm>
        </p:grpSpPr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8169" y="3178761"/>
              <a:ext cx="2437648" cy="1216282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chemeClr val="bg1"/>
              </a:solidFill>
              <a:prstDash val="solid"/>
            </a:ln>
            <a:effectLst/>
          </p:spPr>
        </p:pic>
        <p:grpSp>
          <p:nvGrpSpPr>
            <p:cNvPr id="75" name="Группа 74"/>
            <p:cNvGrpSpPr/>
            <p:nvPr/>
          </p:nvGrpSpPr>
          <p:grpSpPr>
            <a:xfrm>
              <a:off x="5949291" y="2938834"/>
              <a:ext cx="2446168" cy="665786"/>
              <a:chOff x="10298655" y="3586904"/>
              <a:chExt cx="2446168" cy="665786"/>
            </a:xfrm>
          </p:grpSpPr>
          <p:sp>
            <p:nvSpPr>
              <p:cNvPr id="76" name="Прямоугольник 75"/>
              <p:cNvSpPr/>
              <p:nvPr/>
            </p:nvSpPr>
            <p:spPr>
              <a:xfrm>
                <a:off x="10298655" y="3586904"/>
                <a:ext cx="2437279" cy="4434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Равнобедренный треугольник 76"/>
              <p:cNvSpPr/>
              <p:nvPr/>
            </p:nvSpPr>
            <p:spPr>
              <a:xfrm rot="16200000">
                <a:off x="11305236" y="2813102"/>
                <a:ext cx="441896" cy="2437279"/>
              </a:xfrm>
              <a:prstGeom prst="triangle">
                <a:avLst/>
              </a:prstGeom>
              <a:solidFill>
                <a:srgbClr val="2143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1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024" y="192129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118739" y="135353"/>
            <a:ext cx="10899090" cy="6941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40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8" name="Овал 7"/>
          <p:cNvSpPr/>
          <p:nvPr/>
        </p:nvSpPr>
        <p:spPr>
          <a:xfrm>
            <a:off x="11786631" y="6514983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13686" y="6455999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dirty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600" dirty="0" smtClean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ynergistically utilize technically sound portals with frictionless chains. Dramatically customize…">
            <a:extLst>
              <a:ext uri="{FF2B5EF4-FFF2-40B4-BE49-F238E27FC236}">
                <a16:creationId xmlns="" xmlns:a16="http://schemas.microsoft.com/office/drawing/2014/main" id="{171EABCB-FADF-4107-A502-B0E147BDA8F2}"/>
              </a:ext>
            </a:extLst>
          </p:cNvPr>
          <p:cNvSpPr txBox="1"/>
          <p:nvPr/>
        </p:nvSpPr>
        <p:spPr>
          <a:xfrm>
            <a:off x="2499047" y="968330"/>
            <a:ext cx="2766635" cy="92333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6000" dirty="0" smtClean="0"/>
              <a:t>16 153,9</a:t>
            </a:r>
            <a:endParaRPr lang="ru-RU" altLang="ko-KR" sz="6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74319" y="949620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млн 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682222" y="1168598"/>
            <a:ext cx="635314" cy="621307"/>
            <a:chOff x="3315386" y="4111931"/>
            <a:chExt cx="635314" cy="621307"/>
          </a:xfrm>
        </p:grpSpPr>
        <p:sp>
          <p:nvSpPr>
            <p:cNvPr id="14" name="Овал 13"/>
            <p:cNvSpPr/>
            <p:nvPr/>
          </p:nvSpPr>
          <p:spPr>
            <a:xfrm>
              <a:off x="3315386" y="4111931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 descr="Монеты контур">
              <a:extLst>
                <a:ext uri="{FF2B5EF4-FFF2-40B4-BE49-F238E27FC236}">
                  <a16:creationId xmlns:a16="http://schemas.microsoft.com/office/drawing/2014/main" xmlns="" id="{2E1A7412-C50B-4FC0-3B41-6AD32EBB4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3389229" y="4170049"/>
              <a:ext cx="505734" cy="505734"/>
            </a:xfrm>
            <a:prstGeom prst="rect">
              <a:avLst/>
            </a:prstGeom>
          </p:spPr>
        </p:pic>
      </p:grpSp>
      <p:grpSp>
        <p:nvGrpSpPr>
          <p:cNvPr id="16" name="Группа 15"/>
          <p:cNvGrpSpPr/>
          <p:nvPr/>
        </p:nvGrpSpPr>
        <p:grpSpPr>
          <a:xfrm>
            <a:off x="3538931" y="1801126"/>
            <a:ext cx="1415362" cy="81481"/>
            <a:chOff x="3160553" y="1763040"/>
            <a:chExt cx="1415362" cy="81481"/>
          </a:xfrm>
        </p:grpSpPr>
        <p:cxnSp>
          <p:nvCxnSpPr>
            <p:cNvPr id="17" name="直接连接符 54">
              <a:extLst>
                <a:ext uri="{FF2B5EF4-FFF2-40B4-BE49-F238E27FC236}">
                  <a16:creationId xmlns="" xmlns:a16="http://schemas.microsoft.com/office/drawing/2014/main" id="{05111ACB-1D90-4E53-B28C-54FBBF15FD6C}"/>
                </a:ext>
              </a:extLst>
            </p:cNvPr>
            <p:cNvCxnSpPr/>
            <p:nvPr/>
          </p:nvCxnSpPr>
          <p:spPr>
            <a:xfrm>
              <a:off x="3160553" y="1763040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直接连接符 54">
              <a:extLst>
                <a:ext uri="{FF2B5EF4-FFF2-40B4-BE49-F238E27FC236}">
                  <a16:creationId xmlns="" xmlns:a16="http://schemas.microsoft.com/office/drawing/2014/main" id="{05111ACB-1D90-4E53-B28C-54FBBF15FD6C}"/>
                </a:ext>
              </a:extLst>
            </p:cNvPr>
            <p:cNvCxnSpPr/>
            <p:nvPr/>
          </p:nvCxnSpPr>
          <p:spPr>
            <a:xfrm>
              <a:off x="3541216" y="1844521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Прямоугольник 18"/>
          <p:cNvSpPr/>
          <p:nvPr/>
        </p:nvSpPr>
        <p:spPr>
          <a:xfrm>
            <a:off x="2439878" y="1777426"/>
            <a:ext cx="4011995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sz="28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</a:t>
            </a:r>
            <a:endParaRPr lang="ru-RU" sz="22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 году</a:t>
            </a:r>
            <a:endParaRPr lang="ru-RU" sz="22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 rot="16200000">
            <a:off x="-2425627" y="3452486"/>
            <a:ext cx="5887160" cy="775815"/>
          </a:xfrm>
          <a:prstGeom prst="rect">
            <a:avLst/>
          </a:prstGeom>
          <a:solidFill>
            <a:srgbClr val="214387"/>
          </a:solidFill>
          <a:ln>
            <a:solidFill>
              <a:srgbClr val="2143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7436A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 rot="16200000">
            <a:off x="-1093132" y="2768119"/>
            <a:ext cx="3204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</a:t>
            </a:r>
          </a:p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Волгограда за 2025 год</a:t>
            </a:r>
            <a:endParaRPr lang="ru-RU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212755" y="4696282"/>
            <a:ext cx="63072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TextBox 58"/>
          <p:cNvSpPr txBox="1"/>
          <p:nvPr/>
        </p:nvSpPr>
        <p:spPr>
          <a:xfrm rot="16200000">
            <a:off x="-526111" y="5419299"/>
            <a:ext cx="2075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1" name="Группа 90"/>
          <p:cNvGrpSpPr/>
          <p:nvPr/>
        </p:nvGrpSpPr>
        <p:grpSpPr>
          <a:xfrm>
            <a:off x="6946693" y="1173449"/>
            <a:ext cx="635314" cy="621307"/>
            <a:chOff x="6797497" y="1324554"/>
            <a:chExt cx="635314" cy="621307"/>
          </a:xfrm>
        </p:grpSpPr>
        <p:sp>
          <p:nvSpPr>
            <p:cNvPr id="92" name="Овал 91"/>
            <p:cNvSpPr/>
            <p:nvPr/>
          </p:nvSpPr>
          <p:spPr>
            <a:xfrm>
              <a:off x="6797497" y="1324554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3" name="Группа 92"/>
            <p:cNvGrpSpPr/>
            <p:nvPr/>
          </p:nvGrpSpPr>
          <p:grpSpPr>
            <a:xfrm>
              <a:off x="6876624" y="1394419"/>
              <a:ext cx="489132" cy="471875"/>
              <a:chOff x="7314984" y="3792047"/>
              <a:chExt cx="489132" cy="471875"/>
            </a:xfrm>
          </p:grpSpPr>
          <p:pic>
            <p:nvPicPr>
              <p:cNvPr id="94" name="Рисунок 93" descr="Школьный класс со сплошной заливкой">
                <a:extLst>
                  <a:ext uri="{FF2B5EF4-FFF2-40B4-BE49-F238E27FC236}">
                    <a16:creationId xmlns:a16="http://schemas.microsoft.com/office/drawing/2014/main" xmlns:lc="http://schemas.openxmlformats.org/drawingml/2006/lockedCanvas" xmlns="" id="{4AA3D6D2-A1A1-0338-A688-46D527936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:lc="http://schemas.openxmlformats.org/drawingml/2006/lockedCanvas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314984" y="3792047"/>
                <a:ext cx="489132" cy="471875"/>
              </a:xfrm>
              <a:prstGeom prst="rect">
                <a:avLst/>
              </a:prstGeom>
            </p:spPr>
          </p:pic>
          <p:pic>
            <p:nvPicPr>
              <p:cNvPr id="95" name="Рисунок 94" descr="Диаграмма с подъемом со сплошной заливкой">
                <a:extLst>
                  <a:ext uri="{FF2B5EF4-FFF2-40B4-BE49-F238E27FC236}">
                    <a16:creationId xmlns:a16="http://schemas.microsoft.com/office/drawing/2014/main" xmlns:lc="http://schemas.openxmlformats.org/drawingml/2006/lockedCanvas" xmlns="" id="{EBC1701E-DE7F-BA2C-6BE4-29E4435C00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xmlns:lc="http://schemas.openxmlformats.org/drawingml/2006/lockedCanvas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7598452" y="3892871"/>
                <a:ext cx="104785" cy="101088"/>
              </a:xfrm>
              <a:prstGeom prst="rect">
                <a:avLst/>
              </a:prstGeom>
            </p:spPr>
          </p:pic>
        </p:grpSp>
      </p:grpSp>
      <p:sp>
        <p:nvSpPr>
          <p:cNvPr id="96" name="Прямоугольник 95"/>
          <p:cNvSpPr/>
          <p:nvPr/>
        </p:nvSpPr>
        <p:spPr>
          <a:xfrm>
            <a:off x="7682485" y="2304129"/>
            <a:ext cx="438323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 новый детский сад на </a:t>
            </a:r>
            <a:r>
              <a:rPr lang="ru-RU" sz="36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</a:t>
            </a:r>
            <a:r>
              <a:rPr lang="ru-RU" sz="25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</a:t>
            </a:r>
          </a:p>
          <a:p>
            <a:r>
              <a:rPr lang="ru-RU" sz="1400" b="1" dirty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Тракторозаводском районе </a:t>
            </a:r>
          </a:p>
        </p:txBody>
      </p:sp>
      <p:grpSp>
        <p:nvGrpSpPr>
          <p:cNvPr id="97" name="Группа 96"/>
          <p:cNvGrpSpPr/>
          <p:nvPr/>
        </p:nvGrpSpPr>
        <p:grpSpPr>
          <a:xfrm>
            <a:off x="6946693" y="2544596"/>
            <a:ext cx="635314" cy="621307"/>
            <a:chOff x="7010562" y="2784482"/>
            <a:chExt cx="635314" cy="621307"/>
          </a:xfrm>
        </p:grpSpPr>
        <p:sp>
          <p:nvSpPr>
            <p:cNvPr id="98" name="Овал 97"/>
            <p:cNvSpPr/>
            <p:nvPr/>
          </p:nvSpPr>
          <p:spPr>
            <a:xfrm>
              <a:off x="7010562" y="2784482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Рисунок 9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137646" y="2907086"/>
              <a:ext cx="391677" cy="338686"/>
            </a:xfrm>
            <a:prstGeom prst="rect">
              <a:avLst/>
            </a:prstGeom>
          </p:spPr>
        </p:pic>
      </p:grpSp>
      <p:grpSp>
        <p:nvGrpSpPr>
          <p:cNvPr id="100" name="Группа 99"/>
          <p:cNvGrpSpPr/>
          <p:nvPr/>
        </p:nvGrpSpPr>
        <p:grpSpPr>
          <a:xfrm>
            <a:off x="6949637" y="3704708"/>
            <a:ext cx="635314" cy="621307"/>
            <a:chOff x="7013506" y="3948935"/>
            <a:chExt cx="635314" cy="621307"/>
          </a:xfrm>
        </p:grpSpPr>
        <p:sp>
          <p:nvSpPr>
            <p:cNvPr id="101" name="Овал 100"/>
            <p:cNvSpPr/>
            <p:nvPr/>
          </p:nvSpPr>
          <p:spPr>
            <a:xfrm>
              <a:off x="7013506" y="3948935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Рисунок 10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135409" y="4077503"/>
              <a:ext cx="426045" cy="352455"/>
            </a:xfrm>
            <a:prstGeom prst="rect">
              <a:avLst/>
            </a:prstGeom>
          </p:spPr>
        </p:pic>
      </p:grpSp>
      <p:grpSp>
        <p:nvGrpSpPr>
          <p:cNvPr id="103" name="Группа 102"/>
          <p:cNvGrpSpPr/>
          <p:nvPr/>
        </p:nvGrpSpPr>
        <p:grpSpPr>
          <a:xfrm>
            <a:off x="7682484" y="3628771"/>
            <a:ext cx="4075790" cy="1424627"/>
            <a:chOff x="7710841" y="3872998"/>
            <a:chExt cx="4075790" cy="1424627"/>
          </a:xfrm>
        </p:grpSpPr>
        <p:sp>
          <p:nvSpPr>
            <p:cNvPr id="104" name="Прямоугольник 103"/>
            <p:cNvSpPr/>
            <p:nvPr/>
          </p:nvSpPr>
          <p:spPr>
            <a:xfrm>
              <a:off x="7710842" y="3872998"/>
              <a:ext cx="285358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ln w="0"/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Выполнен капитальный ремонт</a:t>
              </a:r>
            </a:p>
          </p:txBody>
        </p:sp>
        <p:sp>
          <p:nvSpPr>
            <p:cNvPr id="105" name="Прямоугольник 104"/>
            <p:cNvSpPr/>
            <p:nvPr/>
          </p:nvSpPr>
          <p:spPr>
            <a:xfrm>
              <a:off x="7710842" y="3979713"/>
              <a:ext cx="407578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ln w="0"/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</a:t>
              </a:r>
              <a:r>
                <a:rPr lang="ru-RU" sz="3600" b="1" dirty="0">
                  <a:ln w="0"/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ru-RU" sz="2500" b="1" dirty="0" smtClean="0">
                  <a:ln w="0"/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b="1" dirty="0" smtClean="0">
                  <a:ln w="0"/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общеобразовательных</a:t>
              </a:r>
              <a:endParaRPr lang="ru-RU" sz="14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Прямоугольник 105"/>
            <p:cNvSpPr/>
            <p:nvPr/>
          </p:nvSpPr>
          <p:spPr>
            <a:xfrm>
              <a:off x="7710841" y="4466628"/>
              <a:ext cx="407578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 smtClean="0">
                  <a:ln w="0"/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учреждениях</a:t>
              </a:r>
              <a:endParaRPr lang="ru-RU" sz="20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1400" b="1" dirty="0" smtClean="0">
                  <a:ln w="0"/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Краснооктябрьском, Дзержинском и</a:t>
              </a:r>
            </a:p>
            <a:p>
              <a:r>
                <a:rPr lang="ru-RU" sz="1400" b="1" dirty="0" smtClean="0">
                  <a:ln w="0"/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Красноармейском районах</a:t>
              </a:r>
            </a:p>
          </p:txBody>
        </p:sp>
      </p:grpSp>
      <p:grpSp>
        <p:nvGrpSpPr>
          <p:cNvPr id="107" name="Группа 106"/>
          <p:cNvGrpSpPr/>
          <p:nvPr/>
        </p:nvGrpSpPr>
        <p:grpSpPr>
          <a:xfrm>
            <a:off x="7682485" y="848278"/>
            <a:ext cx="3580701" cy="1416755"/>
            <a:chOff x="7710842" y="999383"/>
            <a:chExt cx="3580701" cy="1416755"/>
          </a:xfrm>
        </p:grpSpPr>
        <p:grpSp>
          <p:nvGrpSpPr>
            <p:cNvPr id="108" name="Группа 107"/>
            <p:cNvGrpSpPr/>
            <p:nvPr/>
          </p:nvGrpSpPr>
          <p:grpSpPr>
            <a:xfrm>
              <a:off x="7710842" y="999383"/>
              <a:ext cx="3548975" cy="805969"/>
              <a:chOff x="8403307" y="2439498"/>
              <a:chExt cx="3548975" cy="860561"/>
            </a:xfrm>
          </p:grpSpPr>
          <p:sp>
            <p:nvSpPr>
              <p:cNvPr id="111" name="Прямоугольник 110"/>
              <p:cNvSpPr/>
              <p:nvPr/>
            </p:nvSpPr>
            <p:spPr>
              <a:xfrm>
                <a:off x="8403307" y="2439498"/>
                <a:ext cx="3548975" cy="69010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r>
                  <a:rPr lang="ru-RU" sz="1400" b="1" dirty="0" smtClean="0">
                    <a:ln w="0"/>
                    <a:solidFill>
                      <a:srgbClr val="43434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Оснащено</a:t>
                </a:r>
                <a:r>
                  <a:rPr lang="ru-RU" sz="1400" b="1" dirty="0" smtClean="0">
                    <a:ln w="0"/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600" b="1" dirty="0" smtClean="0">
                    <a:ln w="0"/>
                    <a:solidFill>
                      <a:srgbClr val="21438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1 325</a:t>
                </a:r>
                <a:r>
                  <a:rPr lang="ru-RU" sz="2500" b="1" dirty="0" smtClean="0">
                    <a:ln w="0"/>
                    <a:solidFill>
                      <a:srgbClr val="21438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мест</a:t>
                </a:r>
              </a:p>
            </p:txBody>
          </p:sp>
          <p:sp>
            <p:nvSpPr>
              <p:cNvPr id="112" name="Прямоугольник 111"/>
              <p:cNvSpPr/>
              <p:nvPr/>
            </p:nvSpPr>
            <p:spPr>
              <a:xfrm>
                <a:off x="8403307" y="2971435"/>
                <a:ext cx="3548975" cy="32862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r>
                  <a:rPr lang="ru-RU" sz="1400" b="1" dirty="0">
                    <a:ln w="0"/>
                    <a:solidFill>
                      <a:srgbClr val="43434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</a:t>
                </a:r>
                <a:r>
                  <a:rPr lang="ru-RU" sz="1400" b="1" dirty="0" smtClean="0">
                    <a:ln w="0"/>
                    <a:solidFill>
                      <a:srgbClr val="43434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овременными средствами обучения</a:t>
                </a:r>
              </a:p>
            </p:txBody>
          </p:sp>
        </p:grpSp>
        <p:sp>
          <p:nvSpPr>
            <p:cNvPr id="109" name="Прямоугольник 108"/>
            <p:cNvSpPr/>
            <p:nvPr/>
          </p:nvSpPr>
          <p:spPr>
            <a:xfrm>
              <a:off x="7726705" y="1636835"/>
              <a:ext cx="3548975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ru-RU" sz="1400" b="1" dirty="0" smtClean="0">
                  <a:ln w="0"/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</a:t>
              </a:r>
              <a:r>
                <a:rPr lang="ru-RU" sz="1100" b="1" dirty="0" smtClean="0">
                  <a:ln w="0"/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b="1" dirty="0">
                  <a:ln w="0"/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ru-RU" sz="800" b="1" dirty="0">
                  <a:ln w="0"/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b="1" dirty="0" smtClean="0">
                  <a:ln w="0"/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общеобразовательных</a:t>
              </a:r>
              <a:endParaRPr lang="ru-RU" sz="20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Прямоугольник 109"/>
            <p:cNvSpPr/>
            <p:nvPr/>
          </p:nvSpPr>
          <p:spPr>
            <a:xfrm>
              <a:off x="7742568" y="2016028"/>
              <a:ext cx="3548975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ru-RU" sz="2000" b="1" dirty="0" smtClean="0">
                  <a:ln w="0"/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учреждениях</a:t>
              </a:r>
              <a:endParaRPr lang="ru-RU" sz="20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5" name="Группа 114"/>
          <p:cNvGrpSpPr/>
          <p:nvPr/>
        </p:nvGrpSpPr>
        <p:grpSpPr>
          <a:xfrm>
            <a:off x="6946693" y="5435266"/>
            <a:ext cx="635314" cy="621307"/>
            <a:chOff x="4343174" y="3619664"/>
            <a:chExt cx="635314" cy="621307"/>
          </a:xfrm>
        </p:grpSpPr>
        <p:sp>
          <p:nvSpPr>
            <p:cNvPr id="116" name="Овал 115"/>
            <p:cNvSpPr/>
            <p:nvPr/>
          </p:nvSpPr>
          <p:spPr>
            <a:xfrm>
              <a:off x="4343174" y="3619664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7" name="Рисунок 116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263" b="89912" l="9879" r="89919">
                          <a14:foregroundMark x1="44960" y1="19518" x2="44960" y2="19518"/>
                          <a14:foregroundMark x1="50806" y1="5263" x2="50806" y2="5263"/>
                          <a14:foregroundMark x1="68347" y1="26754" x2="68347" y2="26754"/>
                          <a14:foregroundMark x1="45565" y1="36842" x2="45565" y2="36842"/>
                          <a14:foregroundMark x1="38306" y1="49123" x2="38306" y2="49123"/>
                          <a14:foregroundMark x1="43952" y1="49342" x2="43952" y2="49342"/>
                          <a14:foregroundMark x1="40927" y1="73684" x2="40927" y2="73684"/>
                          <a14:foregroundMark x1="55040" y1="73465" x2="55040" y2="73465"/>
                          <a14:foregroundMark x1="62097" y1="53509" x2="62097" y2="53509"/>
                          <a14:foregroundMark x1="71573" y1="34868" x2="71573" y2="34868"/>
                          <a14:foregroundMark x1="65524" y1="36184" x2="65524" y2="36184"/>
                          <a14:foregroundMark x1="68347" y1="34868" x2="68347" y2="34868"/>
                          <a14:foregroundMark x1="71371" y1="38596" x2="71371" y2="38596"/>
                          <a14:foregroundMark x1="63508" y1="40132" x2="63508" y2="40132"/>
                          <a14:foregroundMark x1="77823" y1="57456" x2="77823" y2="57456"/>
                          <a14:foregroundMark x1="68145" y1="73246" x2="68145" y2="73246"/>
                          <a14:foregroundMark x1="68750" y1="75439" x2="68750" y2="75439"/>
                          <a14:foregroundMark x1="69153" y1="68202" x2="69153" y2="68202"/>
                          <a14:foregroundMark x1="65927" y1="67544" x2="65927" y2="67544"/>
                          <a14:foregroundMark x1="66129" y1="61404" x2="66129" y2="61404"/>
                          <a14:foregroundMark x1="69758" y1="61404" x2="69758" y2="61404"/>
                          <a14:foregroundMark x1="74194" y1="58991" x2="74194" y2="58991"/>
                          <a14:foregroundMark x1="76008" y1="58991" x2="76008" y2="58991"/>
                          <a14:foregroundMark x1="76613" y1="62719" x2="76613" y2="62719"/>
                          <a14:foregroundMark x1="74194" y1="62281" x2="74194" y2="62281"/>
                          <a14:foregroundMark x1="74194" y1="65570" x2="74194" y2="65570"/>
                          <a14:foregroundMark x1="76210" y1="65789" x2="76210" y2="65789"/>
                          <a14:foregroundMark x1="77016" y1="73904" x2="77016" y2="73904"/>
                          <a14:foregroundMark x1="59677" y1="73904" x2="59677" y2="73904"/>
                          <a14:foregroundMark x1="26411" y1="73246" x2="26411" y2="73246"/>
                          <a14:foregroundMark x1="26613" y1="59649" x2="26613" y2="59649"/>
                          <a14:foregroundMark x1="59677" y1="58991" x2="59677" y2="58991"/>
                          <a14:foregroundMark x1="58065" y1="58772" x2="58065" y2="58772"/>
                          <a14:foregroundMark x1="60081" y1="61623" x2="60081" y2="61623"/>
                          <a14:foregroundMark x1="66129" y1="47807" x2="66129" y2="47807"/>
                          <a14:foregroundMark x1="68145" y1="47368" x2="68145" y2="47368"/>
                          <a14:foregroundMark x1="68145" y1="49342" x2="68145" y2="49342"/>
                          <a14:foregroundMark x1="65726" y1="49342" x2="65726" y2="493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2108" y="3696135"/>
              <a:ext cx="536192" cy="492951"/>
            </a:xfrm>
            <a:prstGeom prst="rect">
              <a:avLst/>
            </a:prstGeom>
          </p:spPr>
        </p:pic>
      </p:grpSp>
      <p:grpSp>
        <p:nvGrpSpPr>
          <p:cNvPr id="2" name="Группа 1"/>
          <p:cNvGrpSpPr/>
          <p:nvPr/>
        </p:nvGrpSpPr>
        <p:grpSpPr>
          <a:xfrm>
            <a:off x="7654127" y="5376979"/>
            <a:ext cx="4445559" cy="1002759"/>
            <a:chOff x="7654127" y="5376979"/>
            <a:chExt cx="4445559" cy="1002759"/>
          </a:xfrm>
        </p:grpSpPr>
        <p:sp>
          <p:nvSpPr>
            <p:cNvPr id="114" name="Прямоугольник 113"/>
            <p:cNvSpPr/>
            <p:nvPr/>
          </p:nvSpPr>
          <p:spPr>
            <a:xfrm>
              <a:off x="7654127" y="5376979"/>
              <a:ext cx="444555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ln w="0"/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Выполнено </a:t>
              </a:r>
              <a:r>
                <a:rPr lang="ru-RU" sz="1400" b="1" dirty="0">
                  <a:ln w="0"/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проектирование </a:t>
              </a:r>
              <a:r>
                <a:rPr lang="ru-RU" sz="1400" b="1" dirty="0" smtClean="0">
                  <a:ln w="0"/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школы в </a:t>
              </a:r>
              <a:r>
                <a:rPr lang="ru-RU" sz="1400" b="1" dirty="0">
                  <a:ln w="0"/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микрорайоне «Родниковая </a:t>
              </a:r>
              <a:r>
                <a:rPr lang="ru-RU" sz="1400" b="1" dirty="0" smtClean="0">
                  <a:ln w="0"/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долина» в </a:t>
              </a:r>
              <a:r>
                <a:rPr lang="ru-RU" sz="1400" b="1" dirty="0">
                  <a:ln w="0"/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Советском </a:t>
              </a:r>
              <a:r>
                <a:rPr lang="ru-RU" sz="1400" b="1" dirty="0" smtClean="0">
                  <a:ln w="0"/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районе</a:t>
              </a:r>
              <a:endParaRPr lang="ru-RU" sz="25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" name="Прямоугольник 117"/>
            <p:cNvSpPr/>
            <p:nvPr/>
          </p:nvSpPr>
          <p:spPr>
            <a:xfrm>
              <a:off x="7654127" y="5733407"/>
              <a:ext cx="226578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ln w="0"/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</a:t>
              </a:r>
              <a:r>
                <a:rPr lang="ru-RU" sz="3600" b="1" dirty="0">
                  <a:ln w="0"/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1 280</a:t>
              </a:r>
              <a:r>
                <a:rPr lang="ru-RU" sz="2500" b="1" dirty="0">
                  <a:ln w="0"/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500" b="1" dirty="0" smtClean="0">
                  <a:ln w="0"/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</a:t>
              </a:r>
              <a:endParaRPr lang="ru-RU" sz="25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1185346" y="2752120"/>
            <a:ext cx="2991762" cy="1953117"/>
            <a:chOff x="5441150" y="2985627"/>
            <a:chExt cx="2990070" cy="1838366"/>
          </a:xfrm>
        </p:grpSpPr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150" y="3167581"/>
              <a:ext cx="2986973" cy="1656412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chemeClr val="bg1"/>
              </a:solidFill>
              <a:prstDash val="solid"/>
            </a:ln>
            <a:effectLst/>
          </p:spPr>
        </p:pic>
        <p:grpSp>
          <p:nvGrpSpPr>
            <p:cNvPr id="56" name="Группа 55"/>
            <p:cNvGrpSpPr/>
            <p:nvPr/>
          </p:nvGrpSpPr>
          <p:grpSpPr>
            <a:xfrm>
              <a:off x="5450024" y="2985627"/>
              <a:ext cx="2981196" cy="470444"/>
              <a:chOff x="1827982" y="5013799"/>
              <a:chExt cx="2744770" cy="761342"/>
            </a:xfrm>
          </p:grpSpPr>
          <p:sp>
            <p:nvSpPr>
              <p:cNvPr id="60" name="Прямоугольник 59"/>
              <p:cNvSpPr/>
              <p:nvPr/>
            </p:nvSpPr>
            <p:spPr>
              <a:xfrm>
                <a:off x="1827982" y="5013799"/>
                <a:ext cx="2739268" cy="4434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Равнобедренный треугольник 60"/>
              <p:cNvSpPr/>
              <p:nvPr/>
            </p:nvSpPr>
            <p:spPr>
              <a:xfrm rot="16200000">
                <a:off x="2885229" y="4087619"/>
                <a:ext cx="635777" cy="2739268"/>
              </a:xfrm>
              <a:prstGeom prst="triangle">
                <a:avLst/>
              </a:prstGeom>
              <a:solidFill>
                <a:srgbClr val="2143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62" name="Прямоугольник 61"/>
          <p:cNvSpPr/>
          <p:nvPr/>
        </p:nvSpPr>
        <p:spPr>
          <a:xfrm>
            <a:off x="4171129" y="3387488"/>
            <a:ext cx="2553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на 140 мест</a:t>
            </a:r>
          </a:p>
          <a:p>
            <a:pPr algn="ctr"/>
            <a:r>
              <a:rPr lang="ru-RU" sz="14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Тракторозаводском районе</a:t>
            </a:r>
          </a:p>
        </p:txBody>
      </p:sp>
    </p:spTree>
    <p:extLst>
      <p:ext uri="{BB962C8B-B14F-4D97-AF65-F5344CB8AC3E}">
        <p14:creationId xmlns:p14="http://schemas.microsoft.com/office/powerpoint/2010/main" val="3079303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9" grpId="0"/>
      <p:bldP spid="96" grpId="0"/>
      <p:bldP spid="6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Группа 81"/>
          <p:cNvGrpSpPr/>
          <p:nvPr/>
        </p:nvGrpSpPr>
        <p:grpSpPr>
          <a:xfrm>
            <a:off x="4262378" y="3809627"/>
            <a:ext cx="2847180" cy="1752965"/>
            <a:chOff x="7659684" y="3787224"/>
            <a:chExt cx="2855910" cy="1705709"/>
          </a:xfrm>
        </p:grpSpPr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1062" y="3838489"/>
              <a:ext cx="2851966" cy="1654444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chemeClr val="bg1"/>
              </a:solidFill>
              <a:prstDash val="solid"/>
            </a:ln>
            <a:effectLst/>
          </p:spPr>
        </p:pic>
        <p:grpSp>
          <p:nvGrpSpPr>
            <p:cNvPr id="85" name="Группа 84"/>
            <p:cNvGrpSpPr/>
            <p:nvPr/>
          </p:nvGrpSpPr>
          <p:grpSpPr>
            <a:xfrm>
              <a:off x="7659684" y="3787224"/>
              <a:ext cx="2855910" cy="665859"/>
              <a:chOff x="9671083" y="578757"/>
              <a:chExt cx="2855910" cy="665859"/>
            </a:xfrm>
          </p:grpSpPr>
          <p:sp>
            <p:nvSpPr>
              <p:cNvPr id="86" name="Прямоугольник 85"/>
              <p:cNvSpPr/>
              <p:nvPr/>
            </p:nvSpPr>
            <p:spPr>
              <a:xfrm>
                <a:off x="9671083" y="578757"/>
                <a:ext cx="2844673" cy="3878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7" name="Равнобедренный треугольник 86"/>
              <p:cNvSpPr/>
              <p:nvPr/>
            </p:nvSpPr>
            <p:spPr>
              <a:xfrm rot="16200000">
                <a:off x="10826636" y="-455742"/>
                <a:ext cx="556042" cy="2844673"/>
              </a:xfrm>
              <a:prstGeom prst="triangle">
                <a:avLst/>
              </a:prstGeom>
              <a:solidFill>
                <a:srgbClr val="2143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03" name="Группа 102"/>
          <p:cNvGrpSpPr/>
          <p:nvPr/>
        </p:nvGrpSpPr>
        <p:grpSpPr>
          <a:xfrm>
            <a:off x="1520011" y="2615431"/>
            <a:ext cx="2834065" cy="1728035"/>
            <a:chOff x="946381" y="2144245"/>
            <a:chExt cx="2855915" cy="1702415"/>
          </a:xfrm>
        </p:grpSpPr>
        <p:pic>
          <p:nvPicPr>
            <p:cNvPr id="105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381" y="2188210"/>
              <a:ext cx="2851966" cy="1658450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chemeClr val="bg1"/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10" name="Группа 109"/>
            <p:cNvGrpSpPr/>
            <p:nvPr/>
          </p:nvGrpSpPr>
          <p:grpSpPr>
            <a:xfrm>
              <a:off x="946381" y="2144245"/>
              <a:ext cx="2855915" cy="665859"/>
              <a:chOff x="9671083" y="578757"/>
              <a:chExt cx="2855915" cy="665859"/>
            </a:xfrm>
          </p:grpSpPr>
          <p:sp>
            <p:nvSpPr>
              <p:cNvPr id="111" name="Прямоугольник 110"/>
              <p:cNvSpPr/>
              <p:nvPr/>
            </p:nvSpPr>
            <p:spPr>
              <a:xfrm>
                <a:off x="9671083" y="578757"/>
                <a:ext cx="2844673" cy="3878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2" name="Равнобедренный треугольник 111"/>
              <p:cNvSpPr/>
              <p:nvPr/>
            </p:nvSpPr>
            <p:spPr>
              <a:xfrm rot="16200000">
                <a:off x="10826641" y="-455742"/>
                <a:ext cx="556042" cy="2844673"/>
              </a:xfrm>
              <a:prstGeom prst="triangle">
                <a:avLst/>
              </a:prstGeom>
              <a:solidFill>
                <a:srgbClr val="2143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1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024" y="192129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118739" y="135353"/>
            <a:ext cx="10899090" cy="6941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40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КАПИТАЛЬНЫЕ ВЛОЖЕНИЯ в сфере ЖКХ</a:t>
            </a:r>
            <a:endParaRPr lang="en-US" altLang="ru-RU" sz="2800" b="1" dirty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2499048" y="930244"/>
            <a:ext cx="2402610" cy="92333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6000" dirty="0" smtClean="0"/>
              <a:t>4 197,5</a:t>
            </a:r>
            <a:endParaRPr lang="ru-RU" altLang="ko-KR" sz="6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11707" y="911534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млн 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682222" y="1130512"/>
            <a:ext cx="635314" cy="621307"/>
            <a:chOff x="3315386" y="4111931"/>
            <a:chExt cx="635314" cy="621307"/>
          </a:xfrm>
        </p:grpSpPr>
        <p:sp>
          <p:nvSpPr>
            <p:cNvPr id="12" name="Овал 11"/>
            <p:cNvSpPr/>
            <p:nvPr/>
          </p:nvSpPr>
          <p:spPr>
            <a:xfrm>
              <a:off x="3315386" y="4111931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Монеты контур">
              <a:extLst>
                <a:ext uri="{FF2B5EF4-FFF2-40B4-BE49-F238E27FC236}">
                  <a16:creationId xmlns="" xmlns:a16="http://schemas.microsoft.com/office/drawing/2014/main" id="{2E1A7412-C50B-4FC0-3B41-6AD32EBB4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389229" y="4170049"/>
              <a:ext cx="505734" cy="505734"/>
            </a:xfrm>
            <a:prstGeom prst="rect">
              <a:avLst/>
            </a:prstGeom>
          </p:spPr>
        </p:pic>
      </p:grpSp>
      <p:grpSp>
        <p:nvGrpSpPr>
          <p:cNvPr id="14" name="Группа 13"/>
          <p:cNvGrpSpPr/>
          <p:nvPr/>
        </p:nvGrpSpPr>
        <p:grpSpPr>
          <a:xfrm>
            <a:off x="3160553" y="1763040"/>
            <a:ext cx="1415362" cy="81481"/>
            <a:chOff x="3160553" y="1763040"/>
            <a:chExt cx="1415362" cy="81481"/>
          </a:xfrm>
        </p:grpSpPr>
        <p:cxnSp>
          <p:nvCxnSpPr>
            <p:cNvPr id="15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3160553" y="1763040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3541216" y="1844521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Прямоугольник 16"/>
          <p:cNvSpPr/>
          <p:nvPr/>
        </p:nvSpPr>
        <p:spPr>
          <a:xfrm>
            <a:off x="2439878" y="1739340"/>
            <a:ext cx="4922619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sz="28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капитальных вложений</a:t>
            </a:r>
            <a:endParaRPr lang="ru-RU" sz="22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 году</a:t>
            </a:r>
            <a:endParaRPr lang="ru-RU" sz="22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11786631" y="6514983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713766" y="646552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600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7680154" y="1301042"/>
            <a:ext cx="635314" cy="621307"/>
            <a:chOff x="7362497" y="1118033"/>
            <a:chExt cx="635314" cy="621307"/>
          </a:xfrm>
        </p:grpSpPr>
        <p:sp>
          <p:nvSpPr>
            <p:cNvPr id="58" name="Овал 57"/>
            <p:cNvSpPr/>
            <p:nvPr/>
          </p:nvSpPr>
          <p:spPr>
            <a:xfrm>
              <a:off x="7362497" y="1118033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 rotWithShape="1">
            <a:blip r:embed="rId8"/>
            <a:srcRect l="12289" r="11742" b="13121"/>
            <a:stretch/>
          </p:blipFill>
          <p:spPr>
            <a:xfrm>
              <a:off x="7519968" y="1215322"/>
              <a:ext cx="351793" cy="402311"/>
            </a:xfrm>
            <a:prstGeom prst="rect">
              <a:avLst/>
            </a:prstGeom>
          </p:spPr>
        </p:pic>
      </p:grpSp>
      <p:grpSp>
        <p:nvGrpSpPr>
          <p:cNvPr id="4" name="Группа 3"/>
          <p:cNvGrpSpPr/>
          <p:nvPr/>
        </p:nvGrpSpPr>
        <p:grpSpPr>
          <a:xfrm>
            <a:off x="7680154" y="2505715"/>
            <a:ext cx="635314" cy="621307"/>
            <a:chOff x="7362497" y="2521581"/>
            <a:chExt cx="635314" cy="621307"/>
          </a:xfrm>
        </p:grpSpPr>
        <p:sp>
          <p:nvSpPr>
            <p:cNvPr id="64" name="Овал 63"/>
            <p:cNvSpPr/>
            <p:nvPr/>
          </p:nvSpPr>
          <p:spPr>
            <a:xfrm>
              <a:off x="7362497" y="2521581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 rotWithShape="1">
            <a:blip r:embed="rId9"/>
            <a:srcRect t="5109" b="4928"/>
            <a:stretch/>
          </p:blipFill>
          <p:spPr>
            <a:xfrm>
              <a:off x="7481010" y="2657082"/>
              <a:ext cx="415547" cy="373842"/>
            </a:xfrm>
            <a:prstGeom prst="rect">
              <a:avLst/>
            </a:prstGeom>
          </p:spPr>
        </p:pic>
      </p:grpSp>
      <p:grpSp>
        <p:nvGrpSpPr>
          <p:cNvPr id="3" name="Группа 2"/>
          <p:cNvGrpSpPr/>
          <p:nvPr/>
        </p:nvGrpSpPr>
        <p:grpSpPr>
          <a:xfrm>
            <a:off x="7680154" y="3928169"/>
            <a:ext cx="635314" cy="621307"/>
            <a:chOff x="7362497" y="4013909"/>
            <a:chExt cx="635314" cy="621307"/>
          </a:xfrm>
        </p:grpSpPr>
        <p:sp>
          <p:nvSpPr>
            <p:cNvPr id="65" name="Овал 64"/>
            <p:cNvSpPr/>
            <p:nvPr/>
          </p:nvSpPr>
          <p:spPr>
            <a:xfrm>
              <a:off x="7362497" y="4013909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 rotWithShape="1">
            <a:blip r:embed="rId10"/>
            <a:srcRect t="15529" b="14660"/>
            <a:stretch/>
          </p:blipFill>
          <p:spPr>
            <a:xfrm>
              <a:off x="7456108" y="4148045"/>
              <a:ext cx="478589" cy="334108"/>
            </a:xfrm>
            <a:prstGeom prst="rect">
              <a:avLst/>
            </a:prstGeom>
          </p:spPr>
        </p:pic>
      </p:grpSp>
      <p:grpSp>
        <p:nvGrpSpPr>
          <p:cNvPr id="2" name="Группа 1"/>
          <p:cNvGrpSpPr/>
          <p:nvPr/>
        </p:nvGrpSpPr>
        <p:grpSpPr>
          <a:xfrm>
            <a:off x="7680154" y="5387427"/>
            <a:ext cx="635314" cy="621307"/>
            <a:chOff x="7362497" y="5599987"/>
            <a:chExt cx="635314" cy="621307"/>
          </a:xfrm>
        </p:grpSpPr>
        <p:sp>
          <p:nvSpPr>
            <p:cNvPr id="66" name="Овал 65"/>
            <p:cNvSpPr/>
            <p:nvPr/>
          </p:nvSpPr>
          <p:spPr>
            <a:xfrm>
              <a:off x="7362497" y="5599987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 rotWithShape="1">
            <a:blip r:embed="rId11"/>
            <a:srcRect l="10470" t="6539" r="2607" b="7564"/>
            <a:stretch/>
          </p:blipFill>
          <p:spPr>
            <a:xfrm>
              <a:off x="7490803" y="5713372"/>
              <a:ext cx="401718" cy="394538"/>
            </a:xfrm>
            <a:prstGeom prst="rect">
              <a:avLst/>
            </a:prstGeom>
          </p:spPr>
        </p:pic>
      </p:grpSp>
      <p:grpSp>
        <p:nvGrpSpPr>
          <p:cNvPr id="67" name="Группа 66"/>
          <p:cNvGrpSpPr/>
          <p:nvPr/>
        </p:nvGrpSpPr>
        <p:grpSpPr>
          <a:xfrm>
            <a:off x="8369898" y="944032"/>
            <a:ext cx="3548975" cy="798652"/>
            <a:chOff x="8369898" y="944033"/>
            <a:chExt cx="3548975" cy="798652"/>
          </a:xfrm>
        </p:grpSpPr>
        <p:sp>
          <p:nvSpPr>
            <p:cNvPr id="68" name="Прямоугольник 67"/>
            <p:cNvSpPr/>
            <p:nvPr/>
          </p:nvSpPr>
          <p:spPr>
            <a:xfrm>
              <a:off x="8369898" y="944033"/>
              <a:ext cx="3548975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ru-RU" sz="1400" b="1" dirty="0" smtClean="0">
                  <a:ln w="0"/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Строительство</a:t>
              </a:r>
              <a:r>
                <a:rPr lang="ru-RU" sz="1400" b="1" dirty="0" smtClean="0">
                  <a:ln w="0"/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600" b="1" dirty="0" smtClean="0">
                  <a:ln w="0"/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ru-RU" sz="2500" b="1" dirty="0" smtClean="0">
                  <a:ln w="0"/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котельных</a:t>
              </a:r>
              <a:endParaRPr lang="ru-RU" sz="25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8369898" y="1434908"/>
              <a:ext cx="3548975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ru-RU" sz="1400" b="1" dirty="0" smtClean="0">
                  <a:ln w="0"/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Центральном и Дзержинском районах</a:t>
              </a:r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8403307" y="2159499"/>
            <a:ext cx="3548975" cy="1021416"/>
            <a:chOff x="8403307" y="2439499"/>
            <a:chExt cx="3548975" cy="1090600"/>
          </a:xfrm>
        </p:grpSpPr>
        <p:sp>
          <p:nvSpPr>
            <p:cNvPr id="71" name="Прямоугольник 70"/>
            <p:cNvSpPr/>
            <p:nvPr/>
          </p:nvSpPr>
          <p:spPr>
            <a:xfrm>
              <a:off x="8403307" y="2439499"/>
              <a:ext cx="3548975" cy="69011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ru-RU" sz="1400" b="1" dirty="0">
                  <a:ln w="0"/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  <a:r>
                <a:rPr lang="ru-RU" sz="1400" b="1" dirty="0" smtClean="0">
                  <a:ln w="0"/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троительство</a:t>
              </a:r>
              <a:r>
                <a:rPr lang="ru-RU" sz="1400" b="1" dirty="0" smtClean="0">
                  <a:ln w="0"/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600" b="1" dirty="0" smtClean="0">
                  <a:ln w="0"/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ru-RU" sz="2500" b="1" dirty="0" smtClean="0">
                  <a:ln w="0"/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водоводов</a:t>
              </a:r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8403307" y="2971435"/>
              <a:ext cx="3548975" cy="55866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ru-RU" sz="1400" b="1" dirty="0" smtClean="0">
                  <a:ln w="0"/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Советском и</a:t>
              </a:r>
            </a:p>
            <a:p>
              <a:r>
                <a:rPr lang="ru-RU" sz="1400" b="1" dirty="0" smtClean="0">
                  <a:ln w="0"/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Красноармейском районах</a:t>
              </a:r>
              <a:endParaRPr lang="ru-RU" sz="1400" b="1" dirty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8403307" y="3554167"/>
            <a:ext cx="3557231" cy="1106162"/>
            <a:chOff x="8403307" y="3786003"/>
            <a:chExt cx="3557231" cy="1106162"/>
          </a:xfrm>
        </p:grpSpPr>
        <p:sp>
          <p:nvSpPr>
            <p:cNvPr id="74" name="Прямоугольник 73"/>
            <p:cNvSpPr/>
            <p:nvPr/>
          </p:nvSpPr>
          <p:spPr>
            <a:xfrm>
              <a:off x="8403307" y="3786003"/>
              <a:ext cx="3548975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ru-RU" sz="1400" b="1" dirty="0">
                  <a:ln w="0"/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  <a:r>
                <a:rPr lang="ru-RU" sz="1400" b="1" dirty="0" smtClean="0">
                  <a:ln w="0"/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троительство</a:t>
              </a:r>
              <a:r>
                <a:rPr lang="ru-RU" sz="1400" b="1" dirty="0" smtClean="0">
                  <a:ln w="0"/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600" b="1" dirty="0" smtClean="0">
                  <a:ln w="0"/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ru-RU" sz="2400" b="1" dirty="0" smtClean="0">
                  <a:ln w="0"/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b="1" dirty="0" smtClean="0">
                  <a:ln w="0"/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водопроводной</a:t>
              </a: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8411563" y="4584388"/>
              <a:ext cx="3548975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ru-RU" sz="1400" b="1" dirty="0" smtClean="0">
                  <a:ln w="0"/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Советском районе</a:t>
              </a:r>
              <a:endParaRPr lang="ru-RU" sz="1400" b="1" dirty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8407435" y="4222640"/>
              <a:ext cx="3548975" cy="4770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ru-RU" sz="2500" b="1" dirty="0" smtClean="0">
                  <a:ln w="0"/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насосной</a:t>
              </a:r>
              <a:r>
                <a:rPr lang="ru-RU" sz="2000" b="1" dirty="0" smtClean="0">
                  <a:ln w="0"/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500" b="1" dirty="0" smtClean="0">
                  <a:ln w="0"/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станции</a:t>
              </a: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8403307" y="5053662"/>
            <a:ext cx="4404417" cy="1063318"/>
            <a:chOff x="8465853" y="5429859"/>
            <a:chExt cx="4404417" cy="1063318"/>
          </a:xfrm>
        </p:grpSpPr>
        <p:sp>
          <p:nvSpPr>
            <p:cNvPr id="78" name="Прямоугольник 77"/>
            <p:cNvSpPr/>
            <p:nvPr/>
          </p:nvSpPr>
          <p:spPr>
            <a:xfrm>
              <a:off x="9321295" y="5948309"/>
              <a:ext cx="3548975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ru-RU" sz="1400" b="1" dirty="0" smtClean="0">
                  <a:ln w="0"/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Красноармейском</a:t>
              </a:r>
            </a:p>
          </p:txBody>
        </p:sp>
        <p:sp>
          <p:nvSpPr>
            <p:cNvPr id="79" name="Прямоугольник 78"/>
            <p:cNvSpPr/>
            <p:nvPr/>
          </p:nvSpPr>
          <p:spPr>
            <a:xfrm>
              <a:off x="8465853" y="5429859"/>
              <a:ext cx="3548975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ru-RU" sz="1400" b="1" dirty="0">
                  <a:ln w="0"/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  <a:r>
                <a:rPr lang="ru-RU" sz="1400" b="1" dirty="0" smtClean="0">
                  <a:ln w="0"/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троительство</a:t>
              </a:r>
              <a:r>
                <a:rPr lang="ru-RU" sz="1400" b="1" dirty="0" smtClean="0">
                  <a:ln w="0"/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600" b="1" dirty="0">
                  <a:ln w="0"/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ru-RU" sz="2400" b="1" dirty="0" smtClean="0">
                  <a:ln w="0"/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b="1" dirty="0" smtClean="0">
                  <a:ln w="0"/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водопроводных</a:t>
              </a:r>
              <a:endParaRPr lang="ru-RU" sz="25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Прямоугольник 79"/>
            <p:cNvSpPr/>
            <p:nvPr/>
          </p:nvSpPr>
          <p:spPr>
            <a:xfrm>
              <a:off x="8465853" y="5834500"/>
              <a:ext cx="3548975" cy="4770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ru-RU" sz="2500" b="1" dirty="0" smtClean="0">
                  <a:ln w="0"/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сетей</a:t>
              </a:r>
            </a:p>
          </p:txBody>
        </p:sp>
        <p:sp>
          <p:nvSpPr>
            <p:cNvPr id="81" name="Прямоугольник 80"/>
            <p:cNvSpPr/>
            <p:nvPr/>
          </p:nvSpPr>
          <p:spPr>
            <a:xfrm>
              <a:off x="8465853" y="6185400"/>
              <a:ext cx="3548975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ru-RU" sz="1400" b="1" dirty="0" smtClean="0">
                  <a:ln w="0"/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 Советском районах</a:t>
              </a:r>
              <a:endParaRPr lang="ru-RU" sz="1400" b="1" dirty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9" name="Прямоугольник 88"/>
          <p:cNvSpPr/>
          <p:nvPr/>
        </p:nvSpPr>
        <p:spPr>
          <a:xfrm rot="16200000">
            <a:off x="-2425627" y="3452486"/>
            <a:ext cx="5887160" cy="775815"/>
          </a:xfrm>
          <a:prstGeom prst="rect">
            <a:avLst/>
          </a:prstGeom>
          <a:solidFill>
            <a:srgbClr val="214387"/>
          </a:solidFill>
          <a:ln>
            <a:solidFill>
              <a:srgbClr val="2143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7436A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 rot="16200000">
            <a:off x="-1093132" y="2768119"/>
            <a:ext cx="3204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</a:t>
            </a:r>
          </a:p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Волгограда за 2025 год</a:t>
            </a:r>
            <a:endParaRPr lang="ru-RU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212755" y="4696282"/>
            <a:ext cx="63072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TextBox 91"/>
          <p:cNvSpPr txBox="1"/>
          <p:nvPr/>
        </p:nvSpPr>
        <p:spPr>
          <a:xfrm rot="16200000">
            <a:off x="-526111" y="5419299"/>
            <a:ext cx="2075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Скругленный прямоугольник 106"/>
          <p:cNvSpPr/>
          <p:nvPr/>
        </p:nvSpPr>
        <p:spPr>
          <a:xfrm>
            <a:off x="1437515" y="5770939"/>
            <a:ext cx="6034834" cy="771209"/>
          </a:xfrm>
          <a:prstGeom prst="round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8" name="Рисунок 10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1513" y="5813842"/>
            <a:ext cx="685402" cy="685402"/>
          </a:xfrm>
          <a:prstGeom prst="rect">
            <a:avLst/>
          </a:prstGeom>
        </p:spPr>
      </p:pic>
      <p:sp>
        <p:nvSpPr>
          <p:cNvPr id="109" name="Прямоугольник 108"/>
          <p:cNvSpPr/>
          <p:nvPr/>
        </p:nvSpPr>
        <p:spPr>
          <a:xfrm>
            <a:off x="2029506" y="5749585"/>
            <a:ext cx="52661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3D65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Центральном районе построена</a:t>
            </a:r>
          </a:p>
          <a:p>
            <a:pPr algn="ctr"/>
            <a:r>
              <a:rPr lang="ru-RU" sz="2400" b="1" dirty="0" smtClean="0">
                <a:ln w="0"/>
                <a:solidFill>
                  <a:srgbClr val="3D65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самая крупная котельная в ЮФО</a:t>
            </a:r>
            <a:endParaRPr lang="ru-RU" sz="2400" b="1" dirty="0">
              <a:ln w="0"/>
              <a:solidFill>
                <a:srgbClr val="3D65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1649050" y="4508759"/>
            <a:ext cx="25027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Современная котельная</a:t>
            </a:r>
          </a:p>
          <a:p>
            <a:pPr algn="ctr"/>
            <a:r>
              <a:rPr lang="ru-RU" sz="14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ул. Глазкова</a:t>
            </a:r>
          </a:p>
          <a:p>
            <a:pPr algn="ctr"/>
            <a:r>
              <a:rPr lang="ru-RU" sz="14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Центральном районе</a:t>
            </a:r>
          </a:p>
          <a:p>
            <a:pPr algn="ctr"/>
            <a:r>
              <a:rPr lang="ru-RU" sz="1400" i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(мощность 240 мегаватт)</a:t>
            </a:r>
          </a:p>
        </p:txBody>
      </p:sp>
      <p:sp>
        <p:nvSpPr>
          <p:cNvPr id="113" name="Прямоугольник 112"/>
          <p:cNvSpPr/>
          <p:nvPr/>
        </p:nvSpPr>
        <p:spPr>
          <a:xfrm>
            <a:off x="4453332" y="2871031"/>
            <a:ext cx="2825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водопроводных сетей и сооружений </a:t>
            </a:r>
            <a:r>
              <a:rPr lang="ru-RU" sz="14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центрально-западной </a:t>
            </a:r>
            <a:r>
              <a:rPr lang="ru-RU" sz="14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 </a:t>
            </a:r>
            <a:r>
              <a:rPr lang="ru-RU" sz="14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</a:t>
            </a:r>
            <a:endParaRPr lang="ru-RU" sz="14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407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6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7" grpId="0"/>
      <p:bldP spid="107" grpId="0" animBg="1"/>
      <p:bldP spid="109" grpId="0"/>
      <p:bldP spid="96" grpId="0"/>
      <p:bldP spid="1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Группа 86"/>
          <p:cNvGrpSpPr/>
          <p:nvPr/>
        </p:nvGrpSpPr>
        <p:grpSpPr>
          <a:xfrm>
            <a:off x="9132769" y="1725817"/>
            <a:ext cx="2048722" cy="1397602"/>
            <a:chOff x="9003977" y="1812095"/>
            <a:chExt cx="1804082" cy="1209555"/>
          </a:xfrm>
        </p:grpSpPr>
        <p:pic>
          <p:nvPicPr>
            <p:cNvPr id="88" name="Рисунок 8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7912" y="2001952"/>
              <a:ext cx="1800147" cy="1019698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chemeClr val="bg1"/>
              </a:solidFill>
              <a:prstDash val="solid"/>
            </a:ln>
            <a:effectLst/>
          </p:spPr>
        </p:pic>
        <p:grpSp>
          <p:nvGrpSpPr>
            <p:cNvPr id="89" name="Группа 88"/>
            <p:cNvGrpSpPr/>
            <p:nvPr/>
          </p:nvGrpSpPr>
          <p:grpSpPr>
            <a:xfrm>
              <a:off x="9003977" y="1812095"/>
              <a:ext cx="1799861" cy="470444"/>
              <a:chOff x="1827982" y="5013799"/>
              <a:chExt cx="2750089" cy="761342"/>
            </a:xfrm>
          </p:grpSpPr>
          <p:sp>
            <p:nvSpPr>
              <p:cNvPr id="90" name="Прямоугольник 89"/>
              <p:cNvSpPr/>
              <p:nvPr/>
            </p:nvSpPr>
            <p:spPr>
              <a:xfrm>
                <a:off x="1827982" y="5013799"/>
                <a:ext cx="2739268" cy="4434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1" name="Равнобедренный треугольник 90"/>
              <p:cNvSpPr/>
              <p:nvPr/>
            </p:nvSpPr>
            <p:spPr>
              <a:xfrm rot="16200000">
                <a:off x="2890548" y="4087619"/>
                <a:ext cx="635777" cy="2739268"/>
              </a:xfrm>
              <a:prstGeom prst="triangle">
                <a:avLst/>
              </a:prstGeom>
              <a:solidFill>
                <a:srgbClr val="2143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1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024" y="192129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118739" y="135353"/>
            <a:ext cx="10899090" cy="6941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4000" b="1" dirty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ПЕРЕСЕЛЕНИЕ ГРАЖДАН ИЗ АВАРИЙНОГО ЖИЛЬЯ</a:t>
            </a:r>
            <a:endParaRPr lang="en-US" altLang="ru-RU" sz="4000" b="1" dirty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2499048" y="1371678"/>
            <a:ext cx="2402610" cy="92333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6000" dirty="0"/>
              <a:t>2</a:t>
            </a:r>
            <a:r>
              <a:rPr lang="ru-RU" altLang="ko-KR" sz="6000" dirty="0" smtClean="0"/>
              <a:t> 485,1</a:t>
            </a:r>
            <a:endParaRPr lang="ru-RU" altLang="ko-KR" sz="6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11707" y="1352968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млн 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682222" y="1571946"/>
            <a:ext cx="635314" cy="621307"/>
            <a:chOff x="3315386" y="4111931"/>
            <a:chExt cx="635314" cy="621307"/>
          </a:xfrm>
        </p:grpSpPr>
        <p:sp>
          <p:nvSpPr>
            <p:cNvPr id="12" name="Овал 11"/>
            <p:cNvSpPr/>
            <p:nvPr/>
          </p:nvSpPr>
          <p:spPr>
            <a:xfrm>
              <a:off x="3315386" y="4111931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Монеты контур">
              <a:extLst>
                <a:ext uri="{FF2B5EF4-FFF2-40B4-BE49-F238E27FC236}">
                  <a16:creationId xmlns="" xmlns:a16="http://schemas.microsoft.com/office/drawing/2014/main" id="{2E1A7412-C50B-4FC0-3B41-6AD32EBB4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389229" y="4170049"/>
              <a:ext cx="505734" cy="505734"/>
            </a:xfrm>
            <a:prstGeom prst="rect">
              <a:avLst/>
            </a:prstGeom>
          </p:spPr>
        </p:pic>
      </p:grpSp>
      <p:grpSp>
        <p:nvGrpSpPr>
          <p:cNvPr id="14" name="Группа 13"/>
          <p:cNvGrpSpPr/>
          <p:nvPr/>
        </p:nvGrpSpPr>
        <p:grpSpPr>
          <a:xfrm>
            <a:off x="3160553" y="2204474"/>
            <a:ext cx="1415362" cy="81481"/>
            <a:chOff x="3160553" y="1763040"/>
            <a:chExt cx="1415362" cy="81481"/>
          </a:xfrm>
        </p:grpSpPr>
        <p:cxnSp>
          <p:nvCxnSpPr>
            <p:cNvPr id="15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3160553" y="1763040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3541216" y="1844521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Прямоугольник 16"/>
          <p:cNvSpPr/>
          <p:nvPr/>
        </p:nvSpPr>
        <p:spPr>
          <a:xfrm>
            <a:off x="2439878" y="2180774"/>
            <a:ext cx="4011995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sz="28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</a:t>
            </a:r>
            <a:endParaRPr lang="ru-RU" sz="22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 году</a:t>
            </a:r>
            <a:endParaRPr lang="ru-RU" sz="22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3" name="Группа 62"/>
          <p:cNvGrpSpPr/>
          <p:nvPr/>
        </p:nvGrpSpPr>
        <p:grpSpPr>
          <a:xfrm>
            <a:off x="1249707" y="3469501"/>
            <a:ext cx="635314" cy="621307"/>
            <a:chOff x="4702495" y="4141725"/>
            <a:chExt cx="635314" cy="621307"/>
          </a:xfrm>
        </p:grpSpPr>
        <p:sp>
          <p:nvSpPr>
            <p:cNvPr id="64" name="Овал 63"/>
            <p:cNvSpPr/>
            <p:nvPr/>
          </p:nvSpPr>
          <p:spPr>
            <a:xfrm>
              <a:off x="4702495" y="4141725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5664" y="4206916"/>
              <a:ext cx="486227" cy="488176"/>
            </a:xfrm>
            <a:prstGeom prst="rect">
              <a:avLst/>
            </a:prstGeom>
          </p:spPr>
        </p:pic>
      </p:grpSp>
      <p:grpSp>
        <p:nvGrpSpPr>
          <p:cNvPr id="66" name="Группа 65"/>
          <p:cNvGrpSpPr/>
          <p:nvPr/>
        </p:nvGrpSpPr>
        <p:grpSpPr>
          <a:xfrm>
            <a:off x="1249707" y="5104504"/>
            <a:ext cx="635314" cy="621307"/>
            <a:chOff x="7487958" y="2676138"/>
            <a:chExt cx="635314" cy="621307"/>
          </a:xfrm>
        </p:grpSpPr>
        <p:sp>
          <p:nvSpPr>
            <p:cNvPr id="67" name="Овал 66"/>
            <p:cNvSpPr/>
            <p:nvPr/>
          </p:nvSpPr>
          <p:spPr>
            <a:xfrm>
              <a:off x="7487958" y="2676138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8" name="Рисунок 67" descr="Город со сплошной заливкой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287DD34D-22DD-A500-04CE-7137578CD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lc="http://schemas.openxmlformats.org/drawingml/2006/lockedCanvas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561049" y="2733347"/>
              <a:ext cx="489132" cy="489132"/>
            </a:xfrm>
            <a:prstGeom prst="rect">
              <a:avLst/>
            </a:prstGeom>
          </p:spPr>
        </p:pic>
      </p:grpSp>
      <p:grpSp>
        <p:nvGrpSpPr>
          <p:cNvPr id="76" name="Группа 75"/>
          <p:cNvGrpSpPr/>
          <p:nvPr/>
        </p:nvGrpSpPr>
        <p:grpSpPr>
          <a:xfrm>
            <a:off x="2045691" y="3855262"/>
            <a:ext cx="1099752" cy="62990"/>
            <a:chOff x="8128740" y="3242444"/>
            <a:chExt cx="1415362" cy="81481"/>
          </a:xfrm>
        </p:grpSpPr>
        <p:cxnSp>
          <p:nvCxnSpPr>
            <p:cNvPr id="77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8128740" y="3242444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8509403" y="3323925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9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2045691" y="3444852"/>
            <a:ext cx="1475633" cy="43088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6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2800" dirty="0" smtClean="0"/>
              <a:t>1 351,0</a:t>
            </a:r>
            <a:endParaRPr lang="ru-RU" altLang="ko-KR" sz="2800" dirty="0"/>
          </a:p>
        </p:txBody>
      </p:sp>
      <p:sp>
        <p:nvSpPr>
          <p:cNvPr id="80" name="Прямоугольник 79"/>
          <p:cNvSpPr/>
          <p:nvPr/>
        </p:nvSpPr>
        <p:spPr>
          <a:xfrm>
            <a:off x="3064558" y="3382798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млн 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1942203" y="3937793"/>
            <a:ext cx="2769504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3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</a:t>
            </a:r>
            <a:r>
              <a:rPr lang="ru-RU" sz="1300" b="1" dirty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жилых </a:t>
            </a:r>
            <a:r>
              <a:rPr lang="ru-RU" sz="13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</a:t>
            </a:r>
          </a:p>
          <a:p>
            <a:r>
              <a:rPr lang="ru-RU" sz="1300" b="1" i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i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512</a:t>
            </a:r>
            <a:r>
              <a:rPr lang="ru-RU" sz="1300" b="1" i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квартир,</a:t>
            </a:r>
          </a:p>
          <a:p>
            <a:r>
              <a:rPr lang="ru-RU" sz="1300" b="1" i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площадью </a:t>
            </a:r>
            <a:r>
              <a:rPr lang="ru-RU" sz="1600" b="1" i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20 133,67 </a:t>
            </a:r>
            <a:r>
              <a:rPr lang="ru-RU" sz="1300" b="1" i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 м)</a:t>
            </a:r>
          </a:p>
        </p:txBody>
      </p:sp>
      <p:grpSp>
        <p:nvGrpSpPr>
          <p:cNvPr id="82" name="Группа 81"/>
          <p:cNvGrpSpPr/>
          <p:nvPr/>
        </p:nvGrpSpPr>
        <p:grpSpPr>
          <a:xfrm>
            <a:off x="2012479" y="5427637"/>
            <a:ext cx="919896" cy="63874"/>
            <a:chOff x="8128740" y="3242444"/>
            <a:chExt cx="1415362" cy="81481"/>
          </a:xfrm>
        </p:grpSpPr>
        <p:cxnSp>
          <p:nvCxnSpPr>
            <p:cNvPr id="83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8128740" y="3242444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8509403" y="3323925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5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2169978" y="5017227"/>
            <a:ext cx="914636" cy="43088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6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2800" dirty="0" smtClean="0"/>
              <a:t>960,0</a:t>
            </a:r>
            <a:endParaRPr lang="ru-RU" altLang="ko-KR" sz="2800" dirty="0"/>
          </a:p>
        </p:txBody>
      </p:sp>
      <p:sp>
        <p:nvSpPr>
          <p:cNvPr id="86" name="Прямоугольник 85"/>
          <p:cNvSpPr/>
          <p:nvPr/>
        </p:nvSpPr>
        <p:spPr>
          <a:xfrm>
            <a:off x="2922512" y="4955173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млн 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2010957" y="5473356"/>
            <a:ext cx="2782926" cy="9848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3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</a:t>
            </a:r>
            <a:r>
              <a:rPr lang="ru-RU" sz="1300" b="1" dirty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жилых </a:t>
            </a:r>
            <a:r>
              <a:rPr lang="ru-RU" sz="13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 маневренного жилищного фонда </a:t>
            </a:r>
            <a:r>
              <a:rPr lang="ru-RU" sz="1300" b="1" i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i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ru-RU" sz="1300" b="1" i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квартир,</a:t>
            </a:r>
          </a:p>
          <a:p>
            <a:r>
              <a:rPr lang="ru-RU" sz="1300" b="1" i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площадью </a:t>
            </a:r>
            <a:r>
              <a:rPr lang="ru-RU" sz="1600" b="1" i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10 163,0 </a:t>
            </a:r>
            <a:r>
              <a:rPr lang="ru-RU" sz="1300" b="1" i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 м)</a:t>
            </a:r>
          </a:p>
        </p:txBody>
      </p:sp>
      <p:grpSp>
        <p:nvGrpSpPr>
          <p:cNvPr id="99" name="Группа 98"/>
          <p:cNvGrpSpPr/>
          <p:nvPr/>
        </p:nvGrpSpPr>
        <p:grpSpPr>
          <a:xfrm>
            <a:off x="5137530" y="3468126"/>
            <a:ext cx="635314" cy="621307"/>
            <a:chOff x="4727549" y="3646327"/>
            <a:chExt cx="635314" cy="621307"/>
          </a:xfrm>
        </p:grpSpPr>
        <p:sp>
          <p:nvSpPr>
            <p:cNvPr id="100" name="Овал 99"/>
            <p:cNvSpPr/>
            <p:nvPr/>
          </p:nvSpPr>
          <p:spPr>
            <a:xfrm>
              <a:off x="4727549" y="3646327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1" name="Рисунок 10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1123" y="3678977"/>
              <a:ext cx="504833" cy="504833"/>
            </a:xfrm>
            <a:prstGeom prst="rect">
              <a:avLst/>
            </a:prstGeom>
          </p:spPr>
        </p:pic>
      </p:grpSp>
      <p:grpSp>
        <p:nvGrpSpPr>
          <p:cNvPr id="107" name="Группа 106"/>
          <p:cNvGrpSpPr/>
          <p:nvPr/>
        </p:nvGrpSpPr>
        <p:grpSpPr>
          <a:xfrm>
            <a:off x="5909085" y="3847502"/>
            <a:ext cx="919896" cy="63874"/>
            <a:chOff x="8128740" y="3242444"/>
            <a:chExt cx="1415362" cy="81481"/>
          </a:xfrm>
        </p:grpSpPr>
        <p:cxnSp>
          <p:nvCxnSpPr>
            <p:cNvPr id="108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8128740" y="3242444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8509403" y="3323925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0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6066584" y="3437092"/>
            <a:ext cx="914636" cy="43088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6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2800" dirty="0" smtClean="0"/>
              <a:t>174,1</a:t>
            </a:r>
            <a:endParaRPr lang="ru-RU" altLang="ko-KR" sz="2800" dirty="0"/>
          </a:p>
        </p:txBody>
      </p:sp>
      <p:sp>
        <p:nvSpPr>
          <p:cNvPr id="111" name="Прямоугольник 110"/>
          <p:cNvSpPr/>
          <p:nvPr/>
        </p:nvSpPr>
        <p:spPr>
          <a:xfrm>
            <a:off x="6819118" y="3375038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млн 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5803996" y="3936621"/>
            <a:ext cx="2541010" cy="9848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300" b="1" dirty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3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озмещение </a:t>
            </a:r>
            <a:r>
              <a:rPr lang="ru-RU" sz="1300" b="1" dirty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изымаемые жилые </a:t>
            </a:r>
            <a:r>
              <a:rPr lang="ru-RU" sz="13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</a:t>
            </a:r>
          </a:p>
          <a:p>
            <a:r>
              <a:rPr lang="ru-RU" sz="1300" b="1" i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i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ru-RU" sz="1300" b="1" i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i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жилых </a:t>
            </a:r>
            <a:r>
              <a:rPr lang="ru-RU" sz="1300" b="1" i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помещения, площадью </a:t>
            </a:r>
            <a:r>
              <a:rPr lang="ru-RU" sz="1600" b="1" i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2 108,48</a:t>
            </a:r>
            <a:r>
              <a:rPr lang="ru-RU" sz="1300" b="1" i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кв. м)</a:t>
            </a:r>
          </a:p>
        </p:txBody>
      </p:sp>
      <p:grpSp>
        <p:nvGrpSpPr>
          <p:cNvPr id="116" name="Группа 115"/>
          <p:cNvGrpSpPr/>
          <p:nvPr/>
        </p:nvGrpSpPr>
        <p:grpSpPr>
          <a:xfrm>
            <a:off x="5960567" y="5427637"/>
            <a:ext cx="645855" cy="63874"/>
            <a:chOff x="8128740" y="3242444"/>
            <a:chExt cx="1415362" cy="81481"/>
          </a:xfrm>
        </p:grpSpPr>
        <p:cxnSp>
          <p:nvCxnSpPr>
            <p:cNvPr id="117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8128740" y="3242444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8509403" y="3323925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9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6100599" y="5017227"/>
            <a:ext cx="914636" cy="43088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6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2800" dirty="0" smtClean="0"/>
              <a:t>55,2</a:t>
            </a:r>
            <a:endParaRPr lang="ru-RU" altLang="ko-KR" sz="2800" dirty="0"/>
          </a:p>
        </p:txBody>
      </p:sp>
      <p:sp>
        <p:nvSpPr>
          <p:cNvPr id="120" name="Прямоугольник 119"/>
          <p:cNvSpPr/>
          <p:nvPr/>
        </p:nvSpPr>
        <p:spPr>
          <a:xfrm>
            <a:off x="6677400" y="4949269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млн 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5820559" y="5475203"/>
            <a:ext cx="2210619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300" b="1" dirty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3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зносы </a:t>
            </a:r>
            <a:r>
              <a:rPr lang="ru-RU" sz="1300" b="1" dirty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капитальный ремонт </a:t>
            </a:r>
            <a:r>
              <a:rPr lang="ru-RU" sz="13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МКД</a:t>
            </a:r>
            <a:endParaRPr lang="ru-RU" sz="1300" b="1" dirty="0">
              <a:ln w="0"/>
              <a:solidFill>
                <a:srgbClr val="4343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2" name="Группа 121"/>
          <p:cNvGrpSpPr/>
          <p:nvPr/>
        </p:nvGrpSpPr>
        <p:grpSpPr>
          <a:xfrm>
            <a:off x="8679333" y="3468125"/>
            <a:ext cx="635314" cy="621307"/>
            <a:chOff x="4727549" y="4560045"/>
            <a:chExt cx="635314" cy="621307"/>
          </a:xfrm>
        </p:grpSpPr>
        <p:sp>
          <p:nvSpPr>
            <p:cNvPr id="123" name="Овал 122"/>
            <p:cNvSpPr/>
            <p:nvPr/>
          </p:nvSpPr>
          <p:spPr>
            <a:xfrm>
              <a:off x="4727549" y="4560045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4" name="Рисунок 123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043" b="97160" l="10000" r="90000">
                          <a14:foregroundMark x1="26224" y1="19675" x2="26224" y2="19675"/>
                          <a14:foregroundMark x1="42755" y1="7606" x2="42755" y2="7606"/>
                          <a14:foregroundMark x1="46429" y1="3043" x2="46429" y2="3043"/>
                          <a14:foregroundMark x1="41735" y1="93611" x2="41735" y2="93611"/>
                          <a14:foregroundMark x1="50408" y1="97160" x2="50408" y2="97160"/>
                          <a14:backgroundMark x1="43061" y1="65517" x2="43061" y2="655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7154" y="4680244"/>
              <a:ext cx="385027" cy="387384"/>
            </a:xfrm>
            <a:prstGeom prst="rect">
              <a:avLst/>
            </a:prstGeom>
            <a:noFill/>
          </p:spPr>
        </p:pic>
      </p:grpSp>
      <p:grpSp>
        <p:nvGrpSpPr>
          <p:cNvPr id="125" name="Группа 124"/>
          <p:cNvGrpSpPr/>
          <p:nvPr/>
        </p:nvGrpSpPr>
        <p:grpSpPr>
          <a:xfrm>
            <a:off x="9443998" y="3840457"/>
            <a:ext cx="645855" cy="63874"/>
            <a:chOff x="8128740" y="3242444"/>
            <a:chExt cx="1415362" cy="81481"/>
          </a:xfrm>
        </p:grpSpPr>
        <p:cxnSp>
          <p:nvCxnSpPr>
            <p:cNvPr id="126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8128740" y="3242444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8509403" y="3323925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9580329" y="3437843"/>
            <a:ext cx="914636" cy="43088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6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2800" dirty="0" smtClean="0"/>
              <a:t>23,4</a:t>
            </a:r>
            <a:endParaRPr lang="ru-RU" altLang="ko-KR" sz="2800" dirty="0"/>
          </a:p>
        </p:txBody>
      </p:sp>
      <p:sp>
        <p:nvSpPr>
          <p:cNvPr id="129" name="Прямоугольник 128"/>
          <p:cNvSpPr/>
          <p:nvPr/>
        </p:nvSpPr>
        <p:spPr>
          <a:xfrm>
            <a:off x="10157130" y="3369885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млн 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0" name="Прямоугольник 129"/>
          <p:cNvSpPr/>
          <p:nvPr/>
        </p:nvSpPr>
        <p:spPr>
          <a:xfrm>
            <a:off x="9336124" y="3951632"/>
            <a:ext cx="2681706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300" b="1" dirty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3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емонт </a:t>
            </a:r>
            <a:r>
              <a:rPr lang="ru-RU" sz="1300" b="1" dirty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содержание муниципального жилого фонда</a:t>
            </a:r>
          </a:p>
        </p:txBody>
      </p:sp>
      <p:grpSp>
        <p:nvGrpSpPr>
          <p:cNvPr id="131" name="Группа 130"/>
          <p:cNvGrpSpPr/>
          <p:nvPr/>
        </p:nvGrpSpPr>
        <p:grpSpPr>
          <a:xfrm>
            <a:off x="8679333" y="5104503"/>
            <a:ext cx="635314" cy="621307"/>
            <a:chOff x="4819564" y="5464290"/>
            <a:chExt cx="635314" cy="621307"/>
          </a:xfrm>
        </p:grpSpPr>
        <p:sp>
          <p:nvSpPr>
            <p:cNvPr id="132" name="Овал 131"/>
            <p:cNvSpPr/>
            <p:nvPr/>
          </p:nvSpPr>
          <p:spPr>
            <a:xfrm>
              <a:off x="4819564" y="5464290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3" name="Рисунок 13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8530" y="5482389"/>
              <a:ext cx="457382" cy="528288"/>
            </a:xfrm>
            <a:prstGeom prst="rect">
              <a:avLst/>
            </a:prstGeom>
          </p:spPr>
        </p:pic>
      </p:grpSp>
      <p:grpSp>
        <p:nvGrpSpPr>
          <p:cNvPr id="134" name="Группа 133"/>
          <p:cNvGrpSpPr/>
          <p:nvPr/>
        </p:nvGrpSpPr>
        <p:grpSpPr>
          <a:xfrm>
            <a:off x="9433294" y="5421159"/>
            <a:ext cx="645855" cy="63874"/>
            <a:chOff x="8128740" y="3242444"/>
            <a:chExt cx="1415362" cy="81481"/>
          </a:xfrm>
        </p:grpSpPr>
        <p:cxnSp>
          <p:nvCxnSpPr>
            <p:cNvPr id="135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8128740" y="3242444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8509403" y="3323925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7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9573326" y="5010749"/>
            <a:ext cx="914636" cy="43088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6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2800" dirty="0" smtClean="0"/>
              <a:t>10,4</a:t>
            </a:r>
            <a:endParaRPr lang="ru-RU" altLang="ko-KR" sz="2800" dirty="0"/>
          </a:p>
        </p:txBody>
      </p:sp>
      <p:sp>
        <p:nvSpPr>
          <p:cNvPr id="138" name="Прямоугольник 137"/>
          <p:cNvSpPr/>
          <p:nvPr/>
        </p:nvSpPr>
        <p:spPr>
          <a:xfrm>
            <a:off x="10150127" y="4942791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млн 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9" name="Прямоугольник 138"/>
          <p:cNvSpPr/>
          <p:nvPr/>
        </p:nvSpPr>
        <p:spPr>
          <a:xfrm>
            <a:off x="9339067" y="5473356"/>
            <a:ext cx="267876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300" b="1" dirty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3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 </a:t>
            </a:r>
            <a:r>
              <a:rPr lang="ru-RU" sz="1300" b="1" dirty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расселенных аварийных жилых </a:t>
            </a:r>
            <a:r>
              <a:rPr lang="ru-RU" sz="13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домов</a:t>
            </a:r>
          </a:p>
          <a:p>
            <a:r>
              <a:rPr lang="ru-RU" sz="1300" b="1" i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 МКД, разработка проектов организации работ – 14 МКД)</a:t>
            </a:r>
          </a:p>
        </p:txBody>
      </p:sp>
      <p:sp>
        <p:nvSpPr>
          <p:cNvPr id="175" name="Овал 174"/>
          <p:cNvSpPr/>
          <p:nvPr/>
        </p:nvSpPr>
        <p:spPr>
          <a:xfrm>
            <a:off x="11786631" y="6514983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11713686" y="646552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600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5135157" y="5091824"/>
            <a:ext cx="635314" cy="621307"/>
            <a:chOff x="5135157" y="5091824"/>
            <a:chExt cx="635314" cy="621307"/>
          </a:xfrm>
        </p:grpSpPr>
        <p:sp>
          <p:nvSpPr>
            <p:cNvPr id="114" name="Овал 113"/>
            <p:cNvSpPr/>
            <p:nvPr/>
          </p:nvSpPr>
          <p:spPr>
            <a:xfrm>
              <a:off x="5135157" y="5091824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242249" y="5207970"/>
              <a:ext cx="410258" cy="367206"/>
            </a:xfrm>
            <a:prstGeom prst="rect">
              <a:avLst/>
            </a:prstGeom>
          </p:spPr>
        </p:pic>
      </p:grpSp>
      <p:grpSp>
        <p:nvGrpSpPr>
          <p:cNvPr id="92" name="Группа 91"/>
          <p:cNvGrpSpPr/>
          <p:nvPr/>
        </p:nvGrpSpPr>
        <p:grpSpPr>
          <a:xfrm>
            <a:off x="6981221" y="1070136"/>
            <a:ext cx="2072438" cy="1351885"/>
            <a:chOff x="8395856" y="1070136"/>
            <a:chExt cx="1803981" cy="1132379"/>
          </a:xfrm>
        </p:grpSpPr>
        <p:pic>
          <p:nvPicPr>
            <p:cNvPr id="93" name="Рисунок 9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8779" y="1182816"/>
              <a:ext cx="1801058" cy="1019699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chemeClr val="bg1"/>
              </a:solidFill>
              <a:prstDash val="solid"/>
            </a:ln>
            <a:effectLst/>
          </p:spPr>
        </p:pic>
        <p:grpSp>
          <p:nvGrpSpPr>
            <p:cNvPr id="94" name="Группа 93"/>
            <p:cNvGrpSpPr/>
            <p:nvPr/>
          </p:nvGrpSpPr>
          <p:grpSpPr>
            <a:xfrm>
              <a:off x="8395856" y="1070136"/>
              <a:ext cx="1799861" cy="470444"/>
              <a:chOff x="1827982" y="5013799"/>
              <a:chExt cx="2750089" cy="761342"/>
            </a:xfrm>
          </p:grpSpPr>
          <p:sp>
            <p:nvSpPr>
              <p:cNvPr id="95" name="Прямоугольник 94"/>
              <p:cNvSpPr/>
              <p:nvPr/>
            </p:nvSpPr>
            <p:spPr>
              <a:xfrm>
                <a:off x="1827982" y="5013799"/>
                <a:ext cx="2739268" cy="4434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" name="Равнобедренный треугольник 95"/>
              <p:cNvSpPr/>
              <p:nvPr/>
            </p:nvSpPr>
            <p:spPr>
              <a:xfrm rot="16200000">
                <a:off x="2890548" y="4087619"/>
                <a:ext cx="635777" cy="2739268"/>
              </a:xfrm>
              <a:prstGeom prst="triangle">
                <a:avLst/>
              </a:prstGeom>
              <a:solidFill>
                <a:srgbClr val="2143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97" name="Прямоугольник 96"/>
          <p:cNvSpPr/>
          <p:nvPr/>
        </p:nvSpPr>
        <p:spPr>
          <a:xfrm rot="16200000">
            <a:off x="-2425627" y="3452486"/>
            <a:ext cx="5887160" cy="775815"/>
          </a:xfrm>
          <a:prstGeom prst="rect">
            <a:avLst/>
          </a:prstGeom>
          <a:solidFill>
            <a:srgbClr val="214387"/>
          </a:solidFill>
          <a:ln>
            <a:solidFill>
              <a:srgbClr val="2143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7436A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 rot="16200000">
            <a:off x="-1093132" y="2768119"/>
            <a:ext cx="3204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</a:t>
            </a:r>
          </a:p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Волгограда за 2025 год</a:t>
            </a:r>
            <a:endParaRPr lang="ru-RU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Прямоугольник 102"/>
          <p:cNvSpPr/>
          <p:nvPr/>
        </p:nvSpPr>
        <p:spPr>
          <a:xfrm>
            <a:off x="212755" y="4696282"/>
            <a:ext cx="63072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TextBox 103"/>
          <p:cNvSpPr txBox="1"/>
          <p:nvPr/>
        </p:nvSpPr>
        <p:spPr>
          <a:xfrm rot="16200000">
            <a:off x="-526111" y="5419299"/>
            <a:ext cx="2075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951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0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50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7" grpId="0"/>
      <p:bldP spid="79" grpId="0" animBg="1"/>
      <p:bldP spid="80" grpId="0"/>
      <p:bldP spid="81" grpId="0"/>
      <p:bldP spid="85" grpId="0" animBg="1"/>
      <p:bldP spid="86" grpId="0"/>
      <p:bldP spid="98" grpId="0"/>
      <p:bldP spid="110" grpId="0" animBg="1"/>
      <p:bldP spid="111" grpId="0"/>
      <p:bldP spid="112" grpId="0"/>
      <p:bldP spid="119" grpId="0" animBg="1"/>
      <p:bldP spid="120" grpId="0"/>
      <p:bldP spid="121" grpId="0"/>
      <p:bldP spid="128" grpId="0" animBg="1"/>
      <p:bldP spid="129" grpId="0"/>
      <p:bldP spid="130" grpId="0"/>
      <p:bldP spid="137" grpId="0" animBg="1"/>
      <p:bldP spid="138" grpId="0"/>
      <p:bldP spid="1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024" y="192129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18739" y="135353"/>
            <a:ext cx="10899090" cy="6941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40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СОВРЕМЕННАЯ ГОРОДСКАЯ СРЕДА</a:t>
            </a:r>
            <a:endParaRPr lang="en-US" altLang="ru-RU" sz="2800" b="1" dirty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Овал 89"/>
          <p:cNvSpPr/>
          <p:nvPr/>
        </p:nvSpPr>
        <p:spPr>
          <a:xfrm>
            <a:off x="11786631" y="6514983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1712382" y="645737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600" dirty="0" smtClean="0">
                <a:solidFill>
                  <a:srgbClr val="17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60" name="Прямоугольник 59"/>
          <p:cNvSpPr/>
          <p:nvPr/>
        </p:nvSpPr>
        <p:spPr>
          <a:xfrm rot="16200000">
            <a:off x="-2425627" y="3452486"/>
            <a:ext cx="5887160" cy="775815"/>
          </a:xfrm>
          <a:prstGeom prst="rect">
            <a:avLst/>
          </a:prstGeom>
          <a:solidFill>
            <a:srgbClr val="214387"/>
          </a:solidFill>
          <a:ln>
            <a:solidFill>
              <a:srgbClr val="2143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7436A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 rot="16200000">
            <a:off x="-1093132" y="2768119"/>
            <a:ext cx="3204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</a:t>
            </a:r>
          </a:p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Волгограда за 2025 год</a:t>
            </a:r>
            <a:endParaRPr lang="ru-RU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212755" y="4696282"/>
            <a:ext cx="63072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TextBox 62"/>
          <p:cNvSpPr txBox="1"/>
          <p:nvPr/>
        </p:nvSpPr>
        <p:spPr>
          <a:xfrm rot="16200000">
            <a:off x="-526111" y="5419299"/>
            <a:ext cx="2075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2183203" y="967916"/>
            <a:ext cx="2402610" cy="92333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6000" dirty="0"/>
              <a:t>2</a:t>
            </a:r>
            <a:r>
              <a:rPr lang="ru-RU" altLang="ko-KR" sz="6000" dirty="0" smtClean="0"/>
              <a:t> 223,2</a:t>
            </a:r>
            <a:endParaRPr lang="ru-RU" altLang="ko-KR" sz="6000" dirty="0"/>
          </a:p>
        </p:txBody>
      </p:sp>
      <p:sp>
        <p:nvSpPr>
          <p:cNvPr id="65" name="Прямоугольник 64"/>
          <p:cNvSpPr/>
          <p:nvPr/>
        </p:nvSpPr>
        <p:spPr>
          <a:xfrm>
            <a:off x="4395862" y="949206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млн 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1580829" y="1777012"/>
            <a:ext cx="486809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sz="28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</a:t>
            </a:r>
            <a:endParaRPr lang="ru-RU" sz="22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сферы благоустройства</a:t>
            </a:r>
          </a:p>
          <a:p>
            <a:r>
              <a:rPr lang="ru-RU" sz="22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 году</a:t>
            </a:r>
            <a:endParaRPr lang="ru-RU" sz="22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Группа 68"/>
          <p:cNvGrpSpPr/>
          <p:nvPr/>
        </p:nvGrpSpPr>
        <p:grpSpPr>
          <a:xfrm>
            <a:off x="2814749" y="1791659"/>
            <a:ext cx="1415362" cy="81481"/>
            <a:chOff x="2786174" y="2105984"/>
            <a:chExt cx="1415362" cy="81481"/>
          </a:xfrm>
        </p:grpSpPr>
        <p:cxnSp>
          <p:nvCxnSpPr>
            <p:cNvPr id="70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2786174" y="2105984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3166837" y="2187465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2" name="Группа 71"/>
          <p:cNvGrpSpPr/>
          <p:nvPr/>
        </p:nvGrpSpPr>
        <p:grpSpPr>
          <a:xfrm>
            <a:off x="1365629" y="1135774"/>
            <a:ext cx="635314" cy="621307"/>
            <a:chOff x="3315386" y="4111931"/>
            <a:chExt cx="635314" cy="621307"/>
          </a:xfrm>
        </p:grpSpPr>
        <p:sp>
          <p:nvSpPr>
            <p:cNvPr id="82" name="Овал 81"/>
            <p:cNvSpPr/>
            <p:nvPr/>
          </p:nvSpPr>
          <p:spPr>
            <a:xfrm>
              <a:off x="3315386" y="4111931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3" name="Рисунок 82" descr="Монеты контур">
              <a:extLst>
                <a:ext uri="{FF2B5EF4-FFF2-40B4-BE49-F238E27FC236}">
                  <a16:creationId xmlns="" xmlns:a16="http://schemas.microsoft.com/office/drawing/2014/main" id="{2E1A7412-C50B-4FC0-3B41-6AD32EBB4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389229" y="4170049"/>
              <a:ext cx="505734" cy="505734"/>
            </a:xfrm>
            <a:prstGeom prst="rect">
              <a:avLst/>
            </a:prstGeom>
          </p:spPr>
        </p:pic>
      </p:grpSp>
      <p:grpSp>
        <p:nvGrpSpPr>
          <p:cNvPr id="3" name="Группа 2"/>
          <p:cNvGrpSpPr/>
          <p:nvPr/>
        </p:nvGrpSpPr>
        <p:grpSpPr>
          <a:xfrm>
            <a:off x="5904740" y="1129814"/>
            <a:ext cx="635314" cy="621307"/>
            <a:chOff x="6504815" y="1444139"/>
            <a:chExt cx="635314" cy="621307"/>
          </a:xfrm>
        </p:grpSpPr>
        <p:sp>
          <p:nvSpPr>
            <p:cNvPr id="96" name="Овал 95"/>
            <p:cNvSpPr/>
            <p:nvPr/>
          </p:nvSpPr>
          <p:spPr>
            <a:xfrm>
              <a:off x="6504815" y="1444139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Picture 6" descr="https://image.freepik.com/free-icon/no-translate-detected_318-55027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1849" y="1548269"/>
              <a:ext cx="401245" cy="401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8" name="Прямоугольник 97"/>
          <p:cNvSpPr/>
          <p:nvPr/>
        </p:nvSpPr>
        <p:spPr>
          <a:xfrm>
            <a:off x="6638059" y="1825656"/>
            <a:ext cx="4336053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</a:t>
            </a:r>
            <a:r>
              <a:rPr lang="ru-RU" sz="28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роста</a:t>
            </a:r>
            <a:r>
              <a:rPr lang="ru-RU" sz="22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</a:t>
            </a:r>
          </a:p>
          <a:p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2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уровню 2024 года</a:t>
            </a:r>
          </a:p>
        </p:txBody>
      </p:sp>
      <p:grpSp>
        <p:nvGrpSpPr>
          <p:cNvPr id="99" name="Группа 98"/>
          <p:cNvGrpSpPr/>
          <p:nvPr/>
        </p:nvGrpSpPr>
        <p:grpSpPr>
          <a:xfrm>
            <a:off x="6736225" y="1788965"/>
            <a:ext cx="851680" cy="88419"/>
            <a:chOff x="2786174" y="2105984"/>
            <a:chExt cx="1415362" cy="81481"/>
          </a:xfrm>
        </p:grpSpPr>
        <p:cxnSp>
          <p:nvCxnSpPr>
            <p:cNvPr id="100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2786174" y="2105984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3166837" y="2187465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4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6671022" y="954054"/>
            <a:ext cx="1361908" cy="92333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6000" dirty="0" smtClean="0"/>
              <a:t>143</a:t>
            </a:r>
            <a:endParaRPr lang="ru-RU" altLang="ko-KR" sz="6000" dirty="0"/>
          </a:p>
        </p:txBody>
      </p:sp>
      <p:sp>
        <p:nvSpPr>
          <p:cNvPr id="105" name="Title 1"/>
          <p:cNvSpPr txBox="1">
            <a:spLocks/>
          </p:cNvSpPr>
          <p:nvPr/>
        </p:nvSpPr>
        <p:spPr>
          <a:xfrm>
            <a:off x="7745726" y="1030755"/>
            <a:ext cx="346180" cy="26244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1400" b="1" dirty="0" smtClean="0">
                <a:ln w="19050">
                  <a:noFill/>
                </a:ln>
                <a:solidFill>
                  <a:srgbClr val="2143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  <a:endParaRPr lang="en-US" altLang="ru-RU" sz="1100" b="1" dirty="0">
              <a:ln w="19050">
                <a:noFill/>
              </a:ln>
              <a:solidFill>
                <a:srgbClr val="2143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1" name="Группа 180"/>
          <p:cNvGrpSpPr/>
          <p:nvPr/>
        </p:nvGrpSpPr>
        <p:grpSpPr>
          <a:xfrm>
            <a:off x="5226922" y="2679015"/>
            <a:ext cx="1927463" cy="1258422"/>
            <a:chOff x="2456899" y="1255685"/>
            <a:chExt cx="2840283" cy="1683222"/>
          </a:xfrm>
        </p:grpSpPr>
        <p:pic>
          <p:nvPicPr>
            <p:cNvPr id="182" name="Рисунок 18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440" y="1518956"/>
              <a:ext cx="2822742" cy="1419951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chemeClr val="bg1"/>
              </a:solidFill>
              <a:prstDash val="solid"/>
            </a:ln>
            <a:effectLst/>
          </p:spPr>
        </p:pic>
        <p:grpSp>
          <p:nvGrpSpPr>
            <p:cNvPr id="183" name="Группа 182"/>
            <p:cNvGrpSpPr/>
            <p:nvPr/>
          </p:nvGrpSpPr>
          <p:grpSpPr>
            <a:xfrm>
              <a:off x="2456899" y="1255685"/>
              <a:ext cx="2838842" cy="684498"/>
              <a:chOff x="9945543" y="4499847"/>
              <a:chExt cx="2855910" cy="761342"/>
            </a:xfrm>
          </p:grpSpPr>
          <p:sp>
            <p:nvSpPr>
              <p:cNvPr id="184" name="Прямоугольник 183"/>
              <p:cNvSpPr/>
              <p:nvPr/>
            </p:nvSpPr>
            <p:spPr>
              <a:xfrm>
                <a:off x="9945543" y="4499847"/>
                <a:ext cx="2844673" cy="4434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5" name="Равнобедренный треугольник 184"/>
              <p:cNvSpPr/>
              <p:nvPr/>
            </p:nvSpPr>
            <p:spPr>
              <a:xfrm rot="16200000">
                <a:off x="11061228" y="3520964"/>
                <a:ext cx="635777" cy="2844673"/>
              </a:xfrm>
              <a:prstGeom prst="triangle">
                <a:avLst/>
              </a:prstGeom>
              <a:solidFill>
                <a:srgbClr val="2143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86" name="Группа 185"/>
          <p:cNvGrpSpPr/>
          <p:nvPr/>
        </p:nvGrpSpPr>
        <p:grpSpPr>
          <a:xfrm>
            <a:off x="7693316" y="2733031"/>
            <a:ext cx="1901955" cy="1192954"/>
            <a:chOff x="8954732" y="3857962"/>
            <a:chExt cx="2839817" cy="1683223"/>
          </a:xfrm>
        </p:grpSpPr>
        <p:pic>
          <p:nvPicPr>
            <p:cNvPr id="187" name="Рисунок 18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807" y="4121234"/>
              <a:ext cx="2822742" cy="1419951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chemeClr val="bg1"/>
              </a:solidFill>
              <a:prstDash val="solid"/>
            </a:ln>
            <a:effectLst/>
          </p:spPr>
        </p:pic>
        <p:grpSp>
          <p:nvGrpSpPr>
            <p:cNvPr id="188" name="Группа 187"/>
            <p:cNvGrpSpPr/>
            <p:nvPr/>
          </p:nvGrpSpPr>
          <p:grpSpPr>
            <a:xfrm>
              <a:off x="8954732" y="3857962"/>
              <a:ext cx="2830728" cy="684495"/>
              <a:chOff x="9942469" y="4499847"/>
              <a:chExt cx="2847747" cy="761339"/>
            </a:xfrm>
          </p:grpSpPr>
          <p:sp>
            <p:nvSpPr>
              <p:cNvPr id="189" name="Прямоугольник 188"/>
              <p:cNvSpPr/>
              <p:nvPr/>
            </p:nvSpPr>
            <p:spPr>
              <a:xfrm>
                <a:off x="9945543" y="4499847"/>
                <a:ext cx="2844673" cy="4434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0" name="Равнобедренный треугольник 189"/>
              <p:cNvSpPr/>
              <p:nvPr/>
            </p:nvSpPr>
            <p:spPr>
              <a:xfrm rot="16200000">
                <a:off x="11046916" y="3520963"/>
                <a:ext cx="635776" cy="2844670"/>
              </a:xfrm>
              <a:prstGeom prst="triangle">
                <a:avLst/>
              </a:prstGeom>
              <a:solidFill>
                <a:srgbClr val="2143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91" name="Прямоугольник 190"/>
          <p:cNvSpPr/>
          <p:nvPr/>
        </p:nvSpPr>
        <p:spPr>
          <a:xfrm>
            <a:off x="7501891" y="3930759"/>
            <a:ext cx="2348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</a:t>
            </a:r>
          </a:p>
          <a:p>
            <a:pPr algn="ctr"/>
            <a:r>
              <a:rPr lang="ru-RU" sz="1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проспекта </a:t>
            </a:r>
            <a:r>
              <a:rPr lang="ru-RU" sz="12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Металлургов</a:t>
            </a:r>
          </a:p>
          <a:p>
            <a:pPr algn="ctr"/>
            <a:r>
              <a:rPr lang="ru-RU" sz="12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Краснооктябрьском районе</a:t>
            </a:r>
          </a:p>
        </p:txBody>
      </p:sp>
      <p:sp>
        <p:nvSpPr>
          <p:cNvPr id="192" name="Прямоугольник 191"/>
          <p:cNvSpPr/>
          <p:nvPr/>
        </p:nvSpPr>
        <p:spPr>
          <a:xfrm>
            <a:off x="4942854" y="3939267"/>
            <a:ext cx="2479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</a:t>
            </a:r>
          </a:p>
          <a:p>
            <a:pPr algn="ctr"/>
            <a:r>
              <a:rPr lang="ru-RU" sz="1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«Парк </a:t>
            </a:r>
            <a:r>
              <a:rPr lang="ru-RU" sz="12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героев-летчиков»</a:t>
            </a:r>
          </a:p>
          <a:p>
            <a:pPr algn="ctr"/>
            <a:r>
              <a:rPr lang="ru-RU" sz="12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Дзержинском </a:t>
            </a:r>
            <a:r>
              <a:rPr lang="ru-RU" sz="1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</a:t>
            </a:r>
          </a:p>
        </p:txBody>
      </p:sp>
      <p:grpSp>
        <p:nvGrpSpPr>
          <p:cNvPr id="193" name="Группа 192"/>
          <p:cNvGrpSpPr/>
          <p:nvPr/>
        </p:nvGrpSpPr>
        <p:grpSpPr>
          <a:xfrm>
            <a:off x="10032729" y="2670762"/>
            <a:ext cx="1911326" cy="1257610"/>
            <a:chOff x="8794009" y="821780"/>
            <a:chExt cx="2410047" cy="1258422"/>
          </a:xfrm>
        </p:grpSpPr>
        <p:pic>
          <p:nvPicPr>
            <p:cNvPr id="194" name="Рисунок 19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8884" y="1018608"/>
              <a:ext cx="2395172" cy="1061594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chemeClr val="bg1"/>
              </a:solidFill>
              <a:prstDash val="solid"/>
            </a:ln>
            <a:effectLst/>
          </p:spPr>
        </p:pic>
        <p:grpSp>
          <p:nvGrpSpPr>
            <p:cNvPr id="195" name="Группа 194"/>
            <p:cNvGrpSpPr/>
            <p:nvPr/>
          </p:nvGrpSpPr>
          <p:grpSpPr>
            <a:xfrm>
              <a:off x="8794009" y="821780"/>
              <a:ext cx="2408833" cy="511749"/>
              <a:chOff x="9945543" y="4499847"/>
              <a:chExt cx="2855910" cy="761342"/>
            </a:xfrm>
          </p:grpSpPr>
          <p:sp>
            <p:nvSpPr>
              <p:cNvPr id="196" name="Прямоугольник 195"/>
              <p:cNvSpPr/>
              <p:nvPr/>
            </p:nvSpPr>
            <p:spPr>
              <a:xfrm>
                <a:off x="9945543" y="4499847"/>
                <a:ext cx="2844673" cy="4434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Равнобедренный треугольник 196"/>
              <p:cNvSpPr/>
              <p:nvPr/>
            </p:nvSpPr>
            <p:spPr>
              <a:xfrm rot="16200000">
                <a:off x="11061228" y="3520964"/>
                <a:ext cx="635777" cy="2844673"/>
              </a:xfrm>
              <a:prstGeom prst="triangle">
                <a:avLst/>
              </a:prstGeom>
              <a:solidFill>
                <a:srgbClr val="2143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98" name="Прямоугольник 197"/>
          <p:cNvSpPr/>
          <p:nvPr/>
        </p:nvSpPr>
        <p:spPr>
          <a:xfrm>
            <a:off x="9929642" y="3933146"/>
            <a:ext cx="2225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</a:t>
            </a:r>
          </a:p>
          <a:p>
            <a:pPr algn="ctr"/>
            <a:r>
              <a:rPr lang="ru-RU" sz="12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ерхней террасы набережной</a:t>
            </a:r>
            <a:endParaRPr lang="ru-RU" sz="12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Центральном </a:t>
            </a:r>
            <a:r>
              <a:rPr lang="ru-RU" sz="1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</a:t>
            </a:r>
          </a:p>
        </p:txBody>
      </p:sp>
      <p:pic>
        <p:nvPicPr>
          <p:cNvPr id="199" name="Рисунок 198" descr="Пешеходныйпереход с деревьями">
            <a:extLst>
              <a:ext uri="{FF2B5EF4-FFF2-40B4-BE49-F238E27FC236}">
                <a16:creationId xmlns="" xmlns:a16="http://schemas.microsoft.com/office/drawing/2014/main" id="{B409C88B-DB42-F748-ADAB-017355B9C6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23866" y="3440490"/>
            <a:ext cx="1968617" cy="1107347"/>
          </a:xfrm>
          <a:prstGeom prst="rect">
            <a:avLst/>
          </a:prstGeom>
        </p:spPr>
      </p:pic>
      <p:sp>
        <p:nvSpPr>
          <p:cNvPr id="200" name="Synergistically utilize technically sound portals with frictionless chains. Dramatically customize…">
            <a:extLst>
              <a:ext uri="{FF2B5EF4-FFF2-40B4-BE49-F238E27FC236}">
                <a16:creationId xmlns="" xmlns:a16="http://schemas.microsoft.com/office/drawing/2014/main" id="{171EABCB-FADF-4107-A502-B0E147BDA8F2}"/>
              </a:ext>
            </a:extLst>
          </p:cNvPr>
          <p:cNvSpPr txBox="1"/>
          <p:nvPr/>
        </p:nvSpPr>
        <p:spPr>
          <a:xfrm>
            <a:off x="1996773" y="4695543"/>
            <a:ext cx="914492" cy="92333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6000" dirty="0" smtClean="0"/>
              <a:t>16</a:t>
            </a:r>
            <a:endParaRPr lang="ru-RU" altLang="ko-KR" sz="6000" dirty="0"/>
          </a:p>
        </p:txBody>
      </p:sp>
      <p:sp>
        <p:nvSpPr>
          <p:cNvPr id="201" name="Прямоугольник 200"/>
          <p:cNvSpPr/>
          <p:nvPr/>
        </p:nvSpPr>
        <p:spPr>
          <a:xfrm>
            <a:off x="2806314" y="4801093"/>
            <a:ext cx="245397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общественных</a:t>
            </a:r>
          </a:p>
          <a:p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</a:t>
            </a:r>
            <a:endParaRPr lang="ru-RU" sz="22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2" name="Synergistically utilize technically sound portals with frictionless chains. Dramatically customize…">
            <a:extLst>
              <a:ext uri="{FF2B5EF4-FFF2-40B4-BE49-F238E27FC236}">
                <a16:creationId xmlns="" xmlns:a16="http://schemas.microsoft.com/office/drawing/2014/main" id="{171EABCB-FADF-4107-A502-B0E147BDA8F2}"/>
              </a:ext>
            </a:extLst>
          </p:cNvPr>
          <p:cNvSpPr txBox="1"/>
          <p:nvPr/>
        </p:nvSpPr>
        <p:spPr>
          <a:xfrm>
            <a:off x="2350236" y="5618873"/>
            <a:ext cx="450654" cy="92333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6000" dirty="0" smtClean="0"/>
              <a:t>1</a:t>
            </a:r>
            <a:endParaRPr lang="ru-RU" altLang="ko-KR" sz="6000" dirty="0"/>
          </a:p>
        </p:txBody>
      </p:sp>
      <p:sp>
        <p:nvSpPr>
          <p:cNvPr id="203" name="Прямоугольник 202"/>
          <p:cNvSpPr/>
          <p:nvPr/>
        </p:nvSpPr>
        <p:spPr>
          <a:xfrm>
            <a:off x="2795789" y="5724423"/>
            <a:ext cx="229111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дворовая</a:t>
            </a:r>
          </a:p>
          <a:p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</a:t>
            </a:r>
            <a:endParaRPr lang="ru-RU" sz="22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4" name="Группа 203"/>
          <p:cNvGrpSpPr/>
          <p:nvPr/>
        </p:nvGrpSpPr>
        <p:grpSpPr>
          <a:xfrm>
            <a:off x="5233531" y="4595462"/>
            <a:ext cx="1912296" cy="1264723"/>
            <a:chOff x="9102132" y="2835228"/>
            <a:chExt cx="2410910" cy="1259236"/>
          </a:xfrm>
        </p:grpSpPr>
        <p:pic>
          <p:nvPicPr>
            <p:cNvPr id="205" name="Рисунок 204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202"/>
            <a:stretch/>
          </p:blipFill>
          <p:spPr>
            <a:xfrm>
              <a:off x="9115451" y="3031240"/>
              <a:ext cx="2397591" cy="1063224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chemeClr val="bg1"/>
              </a:solidFill>
              <a:prstDash val="solid"/>
            </a:ln>
            <a:effectLst/>
          </p:spPr>
        </p:pic>
        <p:grpSp>
          <p:nvGrpSpPr>
            <p:cNvPr id="206" name="Группа 205"/>
            <p:cNvGrpSpPr/>
            <p:nvPr/>
          </p:nvGrpSpPr>
          <p:grpSpPr>
            <a:xfrm>
              <a:off x="9102132" y="2835228"/>
              <a:ext cx="2408833" cy="511749"/>
              <a:chOff x="9945543" y="4499847"/>
              <a:chExt cx="2855910" cy="761342"/>
            </a:xfrm>
          </p:grpSpPr>
          <p:sp>
            <p:nvSpPr>
              <p:cNvPr id="207" name="Прямоугольник 206"/>
              <p:cNvSpPr/>
              <p:nvPr/>
            </p:nvSpPr>
            <p:spPr>
              <a:xfrm>
                <a:off x="9945543" y="4499847"/>
                <a:ext cx="2844673" cy="4434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Равнобедренный треугольник 207"/>
              <p:cNvSpPr/>
              <p:nvPr/>
            </p:nvSpPr>
            <p:spPr>
              <a:xfrm rot="16200000">
                <a:off x="11061228" y="3520964"/>
                <a:ext cx="635777" cy="2844673"/>
              </a:xfrm>
              <a:prstGeom prst="triangle">
                <a:avLst/>
              </a:prstGeom>
              <a:solidFill>
                <a:srgbClr val="2143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09" name="Прямоугольник 208"/>
          <p:cNvSpPr/>
          <p:nvPr/>
        </p:nvSpPr>
        <p:spPr>
          <a:xfrm>
            <a:off x="5116732" y="5885060"/>
            <a:ext cx="22616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территории,</a:t>
            </a:r>
          </a:p>
          <a:p>
            <a:pPr algn="ctr"/>
            <a:r>
              <a:rPr lang="ru-RU" sz="12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рилегающей к ЗАГС по проспекту Университетскому в Советском районе</a:t>
            </a:r>
          </a:p>
        </p:txBody>
      </p:sp>
      <p:grpSp>
        <p:nvGrpSpPr>
          <p:cNvPr id="210" name="Группа 209"/>
          <p:cNvGrpSpPr/>
          <p:nvPr/>
        </p:nvGrpSpPr>
        <p:grpSpPr>
          <a:xfrm>
            <a:off x="7693315" y="4600949"/>
            <a:ext cx="1882384" cy="1259236"/>
            <a:chOff x="5953804" y="3099094"/>
            <a:chExt cx="2409524" cy="1259236"/>
          </a:xfrm>
        </p:grpSpPr>
        <p:pic>
          <p:nvPicPr>
            <p:cNvPr id="211" name="Рисунок 210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455"/>
            <a:stretch/>
          </p:blipFill>
          <p:spPr>
            <a:xfrm>
              <a:off x="5956260" y="3295106"/>
              <a:ext cx="2407068" cy="1063224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chemeClr val="bg1"/>
              </a:solidFill>
              <a:prstDash val="solid"/>
            </a:ln>
            <a:effectLst/>
          </p:spPr>
        </p:pic>
        <p:grpSp>
          <p:nvGrpSpPr>
            <p:cNvPr id="212" name="Группа 211"/>
            <p:cNvGrpSpPr/>
            <p:nvPr/>
          </p:nvGrpSpPr>
          <p:grpSpPr>
            <a:xfrm>
              <a:off x="5953804" y="3099094"/>
              <a:ext cx="2408833" cy="511749"/>
              <a:chOff x="9945543" y="4499847"/>
              <a:chExt cx="2855910" cy="761342"/>
            </a:xfrm>
          </p:grpSpPr>
          <p:sp>
            <p:nvSpPr>
              <p:cNvPr id="213" name="Прямоугольник 212"/>
              <p:cNvSpPr/>
              <p:nvPr/>
            </p:nvSpPr>
            <p:spPr>
              <a:xfrm>
                <a:off x="9945543" y="4499847"/>
                <a:ext cx="2844673" cy="4434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Равнобедренный треугольник 213"/>
              <p:cNvSpPr/>
              <p:nvPr/>
            </p:nvSpPr>
            <p:spPr>
              <a:xfrm rot="16200000">
                <a:off x="11061228" y="3520964"/>
                <a:ext cx="635777" cy="2844673"/>
              </a:xfrm>
              <a:prstGeom prst="triangle">
                <a:avLst/>
              </a:prstGeom>
              <a:solidFill>
                <a:srgbClr val="2143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15" name="Прямоугольник 214"/>
          <p:cNvSpPr/>
          <p:nvPr/>
        </p:nvSpPr>
        <p:spPr>
          <a:xfrm>
            <a:off x="7470238" y="5876552"/>
            <a:ext cx="23829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территории, прилегающей в музею-заповеднику «Старая Сарепта»</a:t>
            </a:r>
          </a:p>
          <a:p>
            <a:pPr algn="ctr"/>
            <a:r>
              <a:rPr lang="ru-RU" sz="1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Красноармейском районе</a:t>
            </a:r>
          </a:p>
        </p:txBody>
      </p:sp>
      <p:grpSp>
        <p:nvGrpSpPr>
          <p:cNvPr id="216" name="Группа 215"/>
          <p:cNvGrpSpPr/>
          <p:nvPr/>
        </p:nvGrpSpPr>
        <p:grpSpPr>
          <a:xfrm>
            <a:off x="10040245" y="4613082"/>
            <a:ext cx="1895330" cy="1259236"/>
            <a:chOff x="8688085" y="3483886"/>
            <a:chExt cx="2410955" cy="1259236"/>
          </a:xfrm>
        </p:grpSpPr>
        <p:pic>
          <p:nvPicPr>
            <p:cNvPr id="217" name="Рисунок 216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781"/>
            <a:stretch/>
          </p:blipFill>
          <p:spPr>
            <a:xfrm>
              <a:off x="8688085" y="3679898"/>
              <a:ext cx="2407068" cy="1063224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chemeClr val="bg1"/>
              </a:solidFill>
              <a:prstDash val="solid"/>
            </a:ln>
            <a:effectLst/>
          </p:spPr>
        </p:pic>
        <p:grpSp>
          <p:nvGrpSpPr>
            <p:cNvPr id="218" name="Группа 217"/>
            <p:cNvGrpSpPr/>
            <p:nvPr/>
          </p:nvGrpSpPr>
          <p:grpSpPr>
            <a:xfrm>
              <a:off x="8690207" y="3483886"/>
              <a:ext cx="2408833" cy="511749"/>
              <a:chOff x="9945543" y="4499847"/>
              <a:chExt cx="2855910" cy="761342"/>
            </a:xfrm>
          </p:grpSpPr>
          <p:sp>
            <p:nvSpPr>
              <p:cNvPr id="219" name="Прямоугольник 218"/>
              <p:cNvSpPr/>
              <p:nvPr/>
            </p:nvSpPr>
            <p:spPr>
              <a:xfrm>
                <a:off x="9945543" y="4499847"/>
                <a:ext cx="2844673" cy="4434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Равнобедренный треугольник 219"/>
              <p:cNvSpPr/>
              <p:nvPr/>
            </p:nvSpPr>
            <p:spPr>
              <a:xfrm rot="16200000">
                <a:off x="11061228" y="3520964"/>
                <a:ext cx="635777" cy="2844673"/>
              </a:xfrm>
              <a:prstGeom prst="triangle">
                <a:avLst/>
              </a:prstGeom>
              <a:solidFill>
                <a:srgbClr val="2143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21" name="Прямоугольник 220"/>
          <p:cNvSpPr/>
          <p:nvPr/>
        </p:nvSpPr>
        <p:spPr>
          <a:xfrm>
            <a:off x="9863789" y="5875322"/>
            <a:ext cx="22309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</a:t>
            </a:r>
          </a:p>
          <a:p>
            <a:pPr algn="ctr"/>
            <a:r>
              <a:rPr lang="ru-RU" sz="1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сквера им. Руднева</a:t>
            </a:r>
          </a:p>
          <a:p>
            <a:pPr algn="ctr"/>
            <a:r>
              <a:rPr lang="ru-RU" sz="1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Кировском районе</a:t>
            </a:r>
          </a:p>
        </p:txBody>
      </p:sp>
    </p:spTree>
    <p:extLst>
      <p:ext uri="{BB962C8B-B14F-4D97-AF65-F5344CB8AC3E}">
        <p14:creationId xmlns:p14="http://schemas.microsoft.com/office/powerpoint/2010/main" val="2348548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500"/>
                            </p:stCondLst>
                            <p:childTnLst>
                              <p:par>
                                <p:cTn id="9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/>
      <p:bldP spid="68" grpId="0"/>
      <p:bldP spid="98" grpId="0"/>
      <p:bldP spid="104" grpId="0" animBg="1"/>
      <p:bldP spid="105" grpId="0"/>
      <p:bldP spid="191" grpId="0"/>
      <p:bldP spid="192" grpId="0"/>
      <p:bldP spid="198" grpId="0"/>
      <p:bldP spid="200" grpId="0" animBg="1"/>
      <p:bldP spid="201" grpId="0"/>
      <p:bldP spid="202" grpId="0" animBg="1"/>
      <p:bldP spid="203" grpId="0"/>
      <p:bldP spid="209" grpId="0"/>
      <p:bldP spid="215" grpId="0"/>
      <p:bldP spid="2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024" y="192129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118739" y="135353"/>
            <a:ext cx="10899090" cy="6941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40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ДОРОЖНОЕ ХОЗЯЙСТВО</a:t>
            </a:r>
            <a:endParaRPr lang="en-US" altLang="ru-RU" sz="2800" b="1" dirty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Овал 81"/>
          <p:cNvSpPr/>
          <p:nvPr/>
        </p:nvSpPr>
        <p:spPr>
          <a:xfrm>
            <a:off x="11786631" y="6514983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1713766" y="6455999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600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94" name="Прямоугольник 93"/>
          <p:cNvSpPr/>
          <p:nvPr/>
        </p:nvSpPr>
        <p:spPr>
          <a:xfrm rot="16200000">
            <a:off x="-2425627" y="3452486"/>
            <a:ext cx="5887160" cy="775815"/>
          </a:xfrm>
          <a:prstGeom prst="rect">
            <a:avLst/>
          </a:prstGeom>
          <a:solidFill>
            <a:srgbClr val="214387"/>
          </a:solidFill>
          <a:ln>
            <a:solidFill>
              <a:srgbClr val="2143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7436A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 rot="16200000">
            <a:off x="-1093132" y="2768119"/>
            <a:ext cx="3204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</a:t>
            </a:r>
          </a:p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Волгограда за 2025 год</a:t>
            </a:r>
            <a:endParaRPr lang="ru-RU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212755" y="4696282"/>
            <a:ext cx="63072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TextBox 96"/>
          <p:cNvSpPr txBox="1"/>
          <p:nvPr/>
        </p:nvSpPr>
        <p:spPr>
          <a:xfrm rot="16200000">
            <a:off x="-526111" y="5419299"/>
            <a:ext cx="2075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2499048" y="920544"/>
            <a:ext cx="2402610" cy="92333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6000" dirty="0"/>
              <a:t>4</a:t>
            </a:r>
            <a:r>
              <a:rPr lang="ru-RU" altLang="ko-KR" sz="6000" dirty="0" smtClean="0"/>
              <a:t> 993,2</a:t>
            </a:r>
            <a:endParaRPr lang="ru-RU" altLang="ko-KR" sz="6000" dirty="0"/>
          </a:p>
        </p:txBody>
      </p:sp>
      <p:sp>
        <p:nvSpPr>
          <p:cNvPr id="99" name="Прямоугольник 98"/>
          <p:cNvSpPr/>
          <p:nvPr/>
        </p:nvSpPr>
        <p:spPr>
          <a:xfrm>
            <a:off x="4711707" y="901834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млн 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2439878" y="1729640"/>
            <a:ext cx="4868092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sz="28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</a:t>
            </a:r>
            <a:endParaRPr lang="ru-RU" sz="22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 году</a:t>
            </a:r>
            <a:endParaRPr lang="ru-RU" sz="22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7414348" y="920544"/>
            <a:ext cx="2402610" cy="92333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6000" dirty="0" smtClean="0"/>
              <a:t>1 698,0</a:t>
            </a:r>
            <a:endParaRPr lang="ru-RU" altLang="ko-KR" sz="6000" dirty="0"/>
          </a:p>
        </p:txBody>
      </p:sp>
      <p:sp>
        <p:nvSpPr>
          <p:cNvPr id="102" name="Прямоугольник 101"/>
          <p:cNvSpPr/>
          <p:nvPr/>
        </p:nvSpPr>
        <p:spPr>
          <a:xfrm>
            <a:off x="9632906" y="901834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млн 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3" name="Прямоугольник 102"/>
          <p:cNvSpPr/>
          <p:nvPr/>
        </p:nvSpPr>
        <p:spPr>
          <a:xfrm>
            <a:off x="6748606" y="1729640"/>
            <a:ext cx="5066169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sz="28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капитальных вложений</a:t>
            </a:r>
            <a:endParaRPr lang="ru-RU" sz="22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 году</a:t>
            </a:r>
            <a:endParaRPr lang="ru-RU" sz="22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4" name="Группа 103"/>
          <p:cNvGrpSpPr/>
          <p:nvPr/>
        </p:nvGrpSpPr>
        <p:grpSpPr>
          <a:xfrm>
            <a:off x="6634492" y="1124444"/>
            <a:ext cx="635314" cy="621307"/>
            <a:chOff x="3315386" y="4111931"/>
            <a:chExt cx="635314" cy="621307"/>
          </a:xfrm>
        </p:grpSpPr>
        <p:sp>
          <p:nvSpPr>
            <p:cNvPr id="105" name="Овал 104"/>
            <p:cNvSpPr/>
            <p:nvPr/>
          </p:nvSpPr>
          <p:spPr>
            <a:xfrm>
              <a:off x="3315386" y="4111931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6" name="Рисунок 105" descr="Монеты контур">
              <a:extLst>
                <a:ext uri="{FF2B5EF4-FFF2-40B4-BE49-F238E27FC236}">
                  <a16:creationId xmlns="" xmlns:a16="http://schemas.microsoft.com/office/drawing/2014/main" id="{2E1A7412-C50B-4FC0-3B41-6AD32EBB4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389229" y="4170049"/>
              <a:ext cx="505734" cy="505734"/>
            </a:xfrm>
            <a:prstGeom prst="rect">
              <a:avLst/>
            </a:prstGeom>
          </p:spPr>
        </p:pic>
      </p:grpSp>
      <p:grpSp>
        <p:nvGrpSpPr>
          <p:cNvPr id="107" name="Группа 106"/>
          <p:cNvGrpSpPr/>
          <p:nvPr/>
        </p:nvGrpSpPr>
        <p:grpSpPr>
          <a:xfrm>
            <a:off x="1682222" y="1120812"/>
            <a:ext cx="635314" cy="621307"/>
            <a:chOff x="3315386" y="4111931"/>
            <a:chExt cx="635314" cy="621307"/>
          </a:xfrm>
        </p:grpSpPr>
        <p:sp>
          <p:nvSpPr>
            <p:cNvPr id="108" name="Овал 107"/>
            <p:cNvSpPr/>
            <p:nvPr/>
          </p:nvSpPr>
          <p:spPr>
            <a:xfrm>
              <a:off x="3315386" y="4111931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9" name="Рисунок 108" descr="Монеты контур">
              <a:extLst>
                <a:ext uri="{FF2B5EF4-FFF2-40B4-BE49-F238E27FC236}">
                  <a16:creationId xmlns="" xmlns:a16="http://schemas.microsoft.com/office/drawing/2014/main" id="{2E1A7412-C50B-4FC0-3B41-6AD32EBB4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389229" y="4170049"/>
              <a:ext cx="505734" cy="505734"/>
            </a:xfrm>
            <a:prstGeom prst="rect">
              <a:avLst/>
            </a:prstGeom>
          </p:spPr>
        </p:pic>
      </p:grpSp>
      <p:grpSp>
        <p:nvGrpSpPr>
          <p:cNvPr id="110" name="Группа 109"/>
          <p:cNvGrpSpPr/>
          <p:nvPr/>
        </p:nvGrpSpPr>
        <p:grpSpPr>
          <a:xfrm>
            <a:off x="3160553" y="1753340"/>
            <a:ext cx="1415362" cy="81481"/>
            <a:chOff x="3160553" y="1894921"/>
            <a:chExt cx="1415362" cy="81481"/>
          </a:xfrm>
        </p:grpSpPr>
        <p:cxnSp>
          <p:nvCxnSpPr>
            <p:cNvPr id="111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3160553" y="1894921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3541216" y="1976402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3" name="Группа 112"/>
          <p:cNvGrpSpPr/>
          <p:nvPr/>
        </p:nvGrpSpPr>
        <p:grpSpPr>
          <a:xfrm>
            <a:off x="8067194" y="1754579"/>
            <a:ext cx="1415362" cy="81481"/>
            <a:chOff x="7463350" y="1896160"/>
            <a:chExt cx="1415362" cy="81481"/>
          </a:xfrm>
        </p:grpSpPr>
        <p:cxnSp>
          <p:nvCxnSpPr>
            <p:cNvPr id="116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7463350" y="1896160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7844013" y="1977641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6" name="Прямоугольник 125"/>
          <p:cNvSpPr/>
          <p:nvPr/>
        </p:nvSpPr>
        <p:spPr>
          <a:xfrm>
            <a:off x="6645243" y="2894352"/>
            <a:ext cx="45448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ул. Латошинской</a:t>
            </a:r>
          </a:p>
          <a:p>
            <a:pPr algn="r"/>
            <a:r>
              <a:rPr lang="ru-RU" sz="1200" b="1" dirty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 ул. Героев Тулы до выхода на III Продольную магистраль) </a:t>
            </a:r>
            <a:r>
              <a:rPr lang="ru-RU" sz="12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1-й этап, протяженностью – 2,501 км</a:t>
            </a:r>
            <a:endParaRPr lang="ru-RU" sz="1200" b="1" dirty="0">
              <a:ln w="0"/>
              <a:solidFill>
                <a:srgbClr val="4343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Прямоугольник 126"/>
          <p:cNvSpPr/>
          <p:nvPr/>
        </p:nvSpPr>
        <p:spPr>
          <a:xfrm>
            <a:off x="7844012" y="3570784"/>
            <a:ext cx="33460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ул. </a:t>
            </a:r>
            <a:r>
              <a:rPr lang="ru-RU" sz="16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Ангарская</a:t>
            </a:r>
          </a:p>
          <a:p>
            <a:pPr algn="r"/>
            <a:r>
              <a:rPr lang="ru-RU" sz="12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b="1" dirty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Дзержинском </a:t>
            </a:r>
            <a:r>
              <a:rPr lang="ru-RU" sz="12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</a:t>
            </a:r>
          </a:p>
          <a:p>
            <a:pPr algn="r"/>
            <a:r>
              <a:rPr lang="ru-RU" sz="1200" b="1" dirty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3-й этап, протяженностью – 2,2 км</a:t>
            </a:r>
          </a:p>
        </p:txBody>
      </p:sp>
      <p:sp>
        <p:nvSpPr>
          <p:cNvPr id="128" name="Прямоугольник 127"/>
          <p:cNvSpPr/>
          <p:nvPr/>
        </p:nvSpPr>
        <p:spPr>
          <a:xfrm>
            <a:off x="6634492" y="4234669"/>
            <a:ext cx="45555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ул. </a:t>
            </a:r>
            <a:r>
              <a:rPr lang="ru-RU" sz="16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Родниковой</a:t>
            </a:r>
          </a:p>
          <a:p>
            <a:pPr algn="r"/>
            <a:r>
              <a:rPr lang="ru-RU" sz="1200" b="1" dirty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Дзержинском </a:t>
            </a:r>
            <a:r>
              <a:rPr lang="ru-RU" sz="1200" b="1" dirty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</a:t>
            </a:r>
          </a:p>
          <a:p>
            <a:pPr algn="r"/>
            <a:r>
              <a:rPr lang="ru-RU" sz="1200" b="1" dirty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1-й этап, протяженностью – 1,441 км </a:t>
            </a:r>
          </a:p>
        </p:txBody>
      </p:sp>
      <p:sp>
        <p:nvSpPr>
          <p:cNvPr id="129" name="Прямоугольник 128"/>
          <p:cNvSpPr/>
          <p:nvPr/>
        </p:nvSpPr>
        <p:spPr>
          <a:xfrm>
            <a:off x="6365630" y="6045789"/>
            <a:ext cx="48458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проектно-сметной документации</a:t>
            </a:r>
          </a:p>
          <a:p>
            <a:pPr algn="r"/>
            <a:r>
              <a:rPr lang="ru-RU" sz="1200" b="1" dirty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дорога: реконструкция по ул. Санаторная в Кировском районе</a:t>
            </a:r>
          </a:p>
        </p:txBody>
      </p:sp>
      <p:pic>
        <p:nvPicPr>
          <p:cNvPr id="130" name="Рисунок 129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3640" t="48750" r="867" b="42805"/>
          <a:stretch/>
        </p:blipFill>
        <p:spPr>
          <a:xfrm>
            <a:off x="11180048" y="4424442"/>
            <a:ext cx="606581" cy="421341"/>
          </a:xfrm>
          <a:prstGeom prst="rect">
            <a:avLst/>
          </a:prstGeom>
        </p:spPr>
      </p:pic>
      <p:pic>
        <p:nvPicPr>
          <p:cNvPr id="131" name="Рисунок 130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3640" t="48750" r="867" b="42805"/>
          <a:stretch/>
        </p:blipFill>
        <p:spPr>
          <a:xfrm>
            <a:off x="11180046" y="3079197"/>
            <a:ext cx="606581" cy="421341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3640" t="48750" r="867" b="42805"/>
          <a:stretch/>
        </p:blipFill>
        <p:spPr>
          <a:xfrm>
            <a:off x="11180047" y="3758932"/>
            <a:ext cx="606581" cy="421341"/>
          </a:xfrm>
          <a:prstGeom prst="rect">
            <a:avLst/>
          </a:prstGeom>
        </p:spPr>
      </p:pic>
      <p:pic>
        <p:nvPicPr>
          <p:cNvPr id="149" name="Рисунок 148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3640" t="48750" r="867" b="42805"/>
          <a:stretch/>
        </p:blipFill>
        <p:spPr>
          <a:xfrm>
            <a:off x="11180049" y="6096728"/>
            <a:ext cx="606581" cy="421341"/>
          </a:xfrm>
          <a:prstGeom prst="rect">
            <a:avLst/>
          </a:prstGeom>
        </p:spPr>
      </p:pic>
      <p:sp>
        <p:nvSpPr>
          <p:cNvPr id="177" name="Прямоугольник 176"/>
          <p:cNvSpPr/>
          <p:nvPr/>
        </p:nvSpPr>
        <p:spPr>
          <a:xfrm>
            <a:off x="6615426" y="4899249"/>
            <a:ext cx="45555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ул. </a:t>
            </a:r>
            <a:r>
              <a:rPr lang="ru-RU" sz="16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Абадиева</a:t>
            </a:r>
          </a:p>
          <a:p>
            <a:pPr algn="r"/>
            <a:r>
              <a:rPr lang="ru-RU" sz="1200" b="1" dirty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Советском районе</a:t>
            </a:r>
          </a:p>
          <a:p>
            <a:pPr algn="r"/>
            <a:r>
              <a:rPr lang="ru-RU" sz="12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протяженностью </a:t>
            </a:r>
            <a:r>
              <a:rPr lang="ru-RU" sz="1200" b="1" dirty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0,167 км </a:t>
            </a:r>
            <a:endParaRPr lang="ru-RU" sz="1200" b="1" dirty="0">
              <a:ln w="0"/>
              <a:solidFill>
                <a:srgbClr val="4343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8" name="Рисунок 177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3640" t="48750" r="867" b="42805"/>
          <a:stretch/>
        </p:blipFill>
        <p:spPr>
          <a:xfrm>
            <a:off x="11180049" y="5049060"/>
            <a:ext cx="606581" cy="421341"/>
          </a:xfrm>
          <a:prstGeom prst="rect">
            <a:avLst/>
          </a:prstGeom>
        </p:spPr>
      </p:pic>
      <p:sp>
        <p:nvSpPr>
          <p:cNvPr id="179" name="Прямоугольник 178"/>
          <p:cNvSpPr/>
          <p:nvPr/>
        </p:nvSpPr>
        <p:spPr>
          <a:xfrm>
            <a:off x="6593417" y="5557451"/>
            <a:ext cx="4555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пер. Зеленоградский </a:t>
            </a:r>
          </a:p>
          <a:p>
            <a:pPr algn="r"/>
            <a:r>
              <a:rPr lang="ru-RU" sz="12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протяженностью </a:t>
            </a:r>
            <a:r>
              <a:rPr lang="ru-RU" sz="1200" b="1" dirty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0,630 км </a:t>
            </a:r>
            <a:endParaRPr lang="ru-RU" sz="1200" b="1" dirty="0">
              <a:ln w="0"/>
              <a:solidFill>
                <a:srgbClr val="4343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0" name="Рисунок 179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3640" t="48750" r="867" b="42805"/>
          <a:stretch/>
        </p:blipFill>
        <p:spPr>
          <a:xfrm>
            <a:off x="11180050" y="5622629"/>
            <a:ext cx="606581" cy="421341"/>
          </a:xfrm>
          <a:prstGeom prst="rect">
            <a:avLst/>
          </a:prstGeom>
        </p:spPr>
      </p:pic>
      <p:grpSp>
        <p:nvGrpSpPr>
          <p:cNvPr id="201" name="Группа 200"/>
          <p:cNvGrpSpPr/>
          <p:nvPr/>
        </p:nvGrpSpPr>
        <p:grpSpPr>
          <a:xfrm>
            <a:off x="1925067" y="4143834"/>
            <a:ext cx="813037" cy="91256"/>
            <a:chOff x="8128740" y="3242444"/>
            <a:chExt cx="1415362" cy="81481"/>
          </a:xfrm>
        </p:grpSpPr>
        <p:cxnSp>
          <p:nvCxnSpPr>
            <p:cNvPr id="202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8128740" y="3242444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3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8509403" y="3323925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4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1925066" y="3832304"/>
            <a:ext cx="774510" cy="30777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6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2000" dirty="0" smtClean="0"/>
              <a:t>1 247</a:t>
            </a:r>
            <a:endParaRPr lang="ru-RU" altLang="ko-KR" sz="2000" dirty="0"/>
          </a:p>
        </p:txBody>
      </p:sp>
      <p:sp>
        <p:nvSpPr>
          <p:cNvPr id="205" name="Прямоугольник 204"/>
          <p:cNvSpPr/>
          <p:nvPr/>
        </p:nvSpPr>
        <p:spPr>
          <a:xfrm>
            <a:off x="1837229" y="4208265"/>
            <a:ext cx="189139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2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Установлено и заменено дорожных знаков</a:t>
            </a:r>
            <a:endParaRPr lang="ru-RU" sz="1200" b="1" dirty="0">
              <a:ln w="0"/>
              <a:solidFill>
                <a:srgbClr val="4343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6" name="Группа 205"/>
          <p:cNvGrpSpPr/>
          <p:nvPr/>
        </p:nvGrpSpPr>
        <p:grpSpPr>
          <a:xfrm>
            <a:off x="1925067" y="5041598"/>
            <a:ext cx="476327" cy="91256"/>
            <a:chOff x="8128740" y="3242444"/>
            <a:chExt cx="1415362" cy="81481"/>
          </a:xfrm>
        </p:grpSpPr>
        <p:cxnSp>
          <p:nvCxnSpPr>
            <p:cNvPr id="207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8128740" y="3242444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8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8509403" y="3323925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9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2016998" y="4737207"/>
            <a:ext cx="514701" cy="30777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/>
            </a:defPPr>
            <a:lvl1pPr>
              <a:defRPr sz="20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dirty="0"/>
              <a:t>70</a:t>
            </a:r>
          </a:p>
        </p:txBody>
      </p:sp>
      <p:sp>
        <p:nvSpPr>
          <p:cNvPr id="210" name="Прямоугольник 209"/>
          <p:cNvSpPr/>
          <p:nvPr/>
        </p:nvSpPr>
        <p:spPr>
          <a:xfrm>
            <a:off x="2233715" y="4661187"/>
            <a:ext cx="749974" cy="316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200" b="1" i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единиц</a:t>
            </a:r>
            <a:endParaRPr lang="en-US" sz="12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11" name="Прямоугольник 210"/>
          <p:cNvSpPr/>
          <p:nvPr/>
        </p:nvSpPr>
        <p:spPr>
          <a:xfrm>
            <a:off x="1830957" y="5108868"/>
            <a:ext cx="198726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200" b="1" dirty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Обустроено остановок общественного транспорта</a:t>
            </a:r>
          </a:p>
        </p:txBody>
      </p:sp>
      <p:grpSp>
        <p:nvGrpSpPr>
          <p:cNvPr id="212" name="Группа 211"/>
          <p:cNvGrpSpPr/>
          <p:nvPr/>
        </p:nvGrpSpPr>
        <p:grpSpPr>
          <a:xfrm>
            <a:off x="1944951" y="6078242"/>
            <a:ext cx="476327" cy="91256"/>
            <a:chOff x="8128740" y="3242444"/>
            <a:chExt cx="1415362" cy="81481"/>
          </a:xfrm>
        </p:grpSpPr>
        <p:cxnSp>
          <p:nvCxnSpPr>
            <p:cNvPr id="213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8128740" y="3242444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4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8509403" y="3323925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5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2036882" y="5773851"/>
            <a:ext cx="514701" cy="30777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/>
            </a:defPPr>
            <a:lvl1pPr>
              <a:defRPr sz="20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dirty="0" smtClean="0"/>
              <a:t>56</a:t>
            </a:r>
            <a:endParaRPr lang="ru-RU" altLang="ko-KR" dirty="0"/>
          </a:p>
        </p:txBody>
      </p:sp>
      <p:sp>
        <p:nvSpPr>
          <p:cNvPr id="216" name="Прямоугольник 215"/>
          <p:cNvSpPr/>
          <p:nvPr/>
        </p:nvSpPr>
        <p:spPr>
          <a:xfrm>
            <a:off x="2253599" y="5697831"/>
            <a:ext cx="749974" cy="316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200" b="1" i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единиц</a:t>
            </a:r>
            <a:endParaRPr lang="en-US" sz="12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1843210" y="6152201"/>
            <a:ext cx="205543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2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Обустроено</a:t>
            </a:r>
          </a:p>
          <a:p>
            <a:r>
              <a:rPr lang="ru-RU" sz="12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пешеходных </a:t>
            </a:r>
            <a:r>
              <a:rPr lang="ru-RU" sz="1200" b="1" dirty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переходов</a:t>
            </a:r>
          </a:p>
        </p:txBody>
      </p:sp>
      <p:grpSp>
        <p:nvGrpSpPr>
          <p:cNvPr id="218" name="Группа 217"/>
          <p:cNvGrpSpPr/>
          <p:nvPr/>
        </p:nvGrpSpPr>
        <p:grpSpPr>
          <a:xfrm>
            <a:off x="4536307" y="4145812"/>
            <a:ext cx="476327" cy="91256"/>
            <a:chOff x="8128740" y="3242444"/>
            <a:chExt cx="1415362" cy="81481"/>
          </a:xfrm>
        </p:grpSpPr>
        <p:cxnSp>
          <p:nvCxnSpPr>
            <p:cNvPr id="219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8128740" y="3242444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0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8509403" y="3323925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1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4628238" y="3841421"/>
            <a:ext cx="514701" cy="30777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/>
            </a:defPPr>
            <a:lvl1pPr>
              <a:defRPr sz="20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dirty="0" smtClean="0"/>
              <a:t>45</a:t>
            </a:r>
            <a:endParaRPr lang="ru-RU" altLang="ko-KR" dirty="0"/>
          </a:p>
        </p:txBody>
      </p:sp>
      <p:grpSp>
        <p:nvGrpSpPr>
          <p:cNvPr id="222" name="Группа 221"/>
          <p:cNvGrpSpPr/>
          <p:nvPr/>
        </p:nvGrpSpPr>
        <p:grpSpPr>
          <a:xfrm>
            <a:off x="4561866" y="5042093"/>
            <a:ext cx="476327" cy="91256"/>
            <a:chOff x="8128740" y="3242444"/>
            <a:chExt cx="1415362" cy="81481"/>
          </a:xfrm>
        </p:grpSpPr>
        <p:cxnSp>
          <p:nvCxnSpPr>
            <p:cNvPr id="223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8128740" y="3242444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4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8509403" y="3323925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5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4653797" y="4737702"/>
            <a:ext cx="514701" cy="30777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/>
            </a:defPPr>
            <a:lvl1pPr>
              <a:defRPr sz="20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dirty="0" smtClean="0"/>
              <a:t>10</a:t>
            </a:r>
            <a:endParaRPr lang="ru-RU" altLang="ko-KR" dirty="0"/>
          </a:p>
        </p:txBody>
      </p:sp>
      <p:sp>
        <p:nvSpPr>
          <p:cNvPr id="226" name="Прямоугольник 225"/>
          <p:cNvSpPr/>
          <p:nvPr/>
        </p:nvSpPr>
        <p:spPr>
          <a:xfrm>
            <a:off x="4870514" y="4661682"/>
            <a:ext cx="749974" cy="316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200" b="1" i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единиц</a:t>
            </a:r>
            <a:endParaRPr lang="en-US" sz="12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227" name="Группа 226"/>
          <p:cNvGrpSpPr/>
          <p:nvPr/>
        </p:nvGrpSpPr>
        <p:grpSpPr>
          <a:xfrm>
            <a:off x="4556918" y="6078303"/>
            <a:ext cx="476327" cy="91256"/>
            <a:chOff x="8128740" y="3242444"/>
            <a:chExt cx="1415362" cy="81481"/>
          </a:xfrm>
        </p:grpSpPr>
        <p:cxnSp>
          <p:nvCxnSpPr>
            <p:cNvPr id="228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8128740" y="3242444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9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8509403" y="3323925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0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4648849" y="5773912"/>
            <a:ext cx="514701" cy="30777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/>
            </a:defPPr>
            <a:lvl1pPr>
              <a:defRPr sz="20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dirty="0" smtClean="0"/>
              <a:t>14</a:t>
            </a:r>
            <a:endParaRPr lang="ru-RU" altLang="ko-KR" dirty="0"/>
          </a:p>
        </p:txBody>
      </p:sp>
      <p:sp>
        <p:nvSpPr>
          <p:cNvPr id="231" name="Прямоугольник 230"/>
          <p:cNvSpPr/>
          <p:nvPr/>
        </p:nvSpPr>
        <p:spPr>
          <a:xfrm>
            <a:off x="4865566" y="5697892"/>
            <a:ext cx="749974" cy="316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200" b="1" i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единиц</a:t>
            </a:r>
            <a:endParaRPr lang="en-US" sz="12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32" name="Прямоугольник 231"/>
          <p:cNvSpPr/>
          <p:nvPr/>
        </p:nvSpPr>
        <p:spPr>
          <a:xfrm>
            <a:off x="4425998" y="4205873"/>
            <a:ext cx="196657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2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</a:t>
            </a:r>
          </a:p>
          <a:p>
            <a:r>
              <a:rPr lang="ru-RU" sz="12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улично-дорожной </a:t>
            </a:r>
            <a:r>
              <a:rPr lang="ru-RU" sz="1200" b="1" dirty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сети</a:t>
            </a:r>
          </a:p>
        </p:txBody>
      </p:sp>
      <p:sp>
        <p:nvSpPr>
          <p:cNvPr id="233" name="Прямоугольник 232"/>
          <p:cNvSpPr/>
          <p:nvPr/>
        </p:nvSpPr>
        <p:spPr>
          <a:xfrm>
            <a:off x="4444715" y="5121295"/>
            <a:ext cx="199945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200" b="1" dirty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Установлено светофорных объектов</a:t>
            </a:r>
          </a:p>
        </p:txBody>
      </p:sp>
      <p:sp>
        <p:nvSpPr>
          <p:cNvPr id="234" name="Прямоугольник 233"/>
          <p:cNvSpPr/>
          <p:nvPr/>
        </p:nvSpPr>
        <p:spPr>
          <a:xfrm>
            <a:off x="4449876" y="6150131"/>
            <a:ext cx="18181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200" b="1" dirty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Реконструировано светофорных объектов</a:t>
            </a:r>
          </a:p>
        </p:txBody>
      </p:sp>
      <p:grpSp>
        <p:nvGrpSpPr>
          <p:cNvPr id="235" name="Группа 234"/>
          <p:cNvGrpSpPr/>
          <p:nvPr/>
        </p:nvGrpSpPr>
        <p:grpSpPr>
          <a:xfrm>
            <a:off x="3972045" y="4819317"/>
            <a:ext cx="444398" cy="434600"/>
            <a:chOff x="4069699" y="4419175"/>
            <a:chExt cx="444398" cy="434600"/>
          </a:xfrm>
        </p:grpSpPr>
        <p:sp>
          <p:nvSpPr>
            <p:cNvPr id="236" name="Овал 235"/>
            <p:cNvSpPr/>
            <p:nvPr/>
          </p:nvSpPr>
          <p:spPr>
            <a:xfrm>
              <a:off x="4069699" y="4419175"/>
              <a:ext cx="444398" cy="4346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7" name="Рисунок 23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53229" y="4494041"/>
              <a:ext cx="280125" cy="299383"/>
            </a:xfrm>
            <a:prstGeom prst="rect">
              <a:avLst/>
            </a:prstGeom>
          </p:spPr>
        </p:pic>
      </p:grpSp>
      <p:grpSp>
        <p:nvGrpSpPr>
          <p:cNvPr id="238" name="Группа 237"/>
          <p:cNvGrpSpPr/>
          <p:nvPr/>
        </p:nvGrpSpPr>
        <p:grpSpPr>
          <a:xfrm>
            <a:off x="3972045" y="5832822"/>
            <a:ext cx="444398" cy="434600"/>
            <a:chOff x="4069699" y="5565846"/>
            <a:chExt cx="444398" cy="434600"/>
          </a:xfrm>
        </p:grpSpPr>
        <p:sp>
          <p:nvSpPr>
            <p:cNvPr id="239" name="Овал 238"/>
            <p:cNvSpPr/>
            <p:nvPr/>
          </p:nvSpPr>
          <p:spPr>
            <a:xfrm>
              <a:off x="4069699" y="5565846"/>
              <a:ext cx="444398" cy="4346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0" name="Рисунок 23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54724" y="5642490"/>
              <a:ext cx="280125" cy="299383"/>
            </a:xfrm>
            <a:prstGeom prst="rect">
              <a:avLst/>
            </a:prstGeom>
          </p:spPr>
        </p:pic>
      </p:grpSp>
      <p:grpSp>
        <p:nvGrpSpPr>
          <p:cNvPr id="241" name="Группа 240"/>
          <p:cNvGrpSpPr/>
          <p:nvPr/>
        </p:nvGrpSpPr>
        <p:grpSpPr>
          <a:xfrm>
            <a:off x="3972045" y="3921226"/>
            <a:ext cx="444398" cy="434600"/>
            <a:chOff x="4069699" y="3432308"/>
            <a:chExt cx="444398" cy="434600"/>
          </a:xfrm>
        </p:grpSpPr>
        <p:sp>
          <p:nvSpPr>
            <p:cNvPr id="242" name="Овал 241"/>
            <p:cNvSpPr/>
            <p:nvPr/>
          </p:nvSpPr>
          <p:spPr>
            <a:xfrm>
              <a:off x="4069699" y="3432308"/>
              <a:ext cx="444398" cy="4346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3" name="Рисунок 24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44883" y="3515270"/>
              <a:ext cx="291331" cy="259492"/>
            </a:xfrm>
            <a:prstGeom prst="rect">
              <a:avLst/>
            </a:prstGeom>
          </p:spPr>
        </p:pic>
      </p:grpSp>
      <p:grpSp>
        <p:nvGrpSpPr>
          <p:cNvPr id="244" name="Группа 243"/>
          <p:cNvGrpSpPr/>
          <p:nvPr/>
        </p:nvGrpSpPr>
        <p:grpSpPr>
          <a:xfrm>
            <a:off x="1325408" y="5838130"/>
            <a:ext cx="444398" cy="434600"/>
            <a:chOff x="1423062" y="5571154"/>
            <a:chExt cx="444398" cy="434600"/>
          </a:xfrm>
        </p:grpSpPr>
        <p:sp>
          <p:nvSpPr>
            <p:cNvPr id="245" name="Овал 244"/>
            <p:cNvSpPr/>
            <p:nvPr/>
          </p:nvSpPr>
          <p:spPr>
            <a:xfrm>
              <a:off x="1423062" y="5571154"/>
              <a:ext cx="444398" cy="4346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6" name="Рисунок 24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75440" y="5638277"/>
              <a:ext cx="336556" cy="264246"/>
            </a:xfrm>
            <a:prstGeom prst="rect">
              <a:avLst/>
            </a:prstGeom>
          </p:spPr>
        </p:pic>
      </p:grpSp>
      <p:grpSp>
        <p:nvGrpSpPr>
          <p:cNvPr id="247" name="Группа 246"/>
          <p:cNvGrpSpPr/>
          <p:nvPr/>
        </p:nvGrpSpPr>
        <p:grpSpPr>
          <a:xfrm>
            <a:off x="1325408" y="4824625"/>
            <a:ext cx="444398" cy="434600"/>
            <a:chOff x="1423062" y="4424483"/>
            <a:chExt cx="444398" cy="434600"/>
          </a:xfrm>
        </p:grpSpPr>
        <p:sp>
          <p:nvSpPr>
            <p:cNvPr id="248" name="Овал 247"/>
            <p:cNvSpPr/>
            <p:nvPr/>
          </p:nvSpPr>
          <p:spPr>
            <a:xfrm>
              <a:off x="1423062" y="4424483"/>
              <a:ext cx="444398" cy="4346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9" name="Рисунок 24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93196" y="4497794"/>
              <a:ext cx="311707" cy="311707"/>
            </a:xfrm>
            <a:prstGeom prst="rect">
              <a:avLst/>
            </a:prstGeom>
          </p:spPr>
        </p:pic>
      </p:grpSp>
      <p:grpSp>
        <p:nvGrpSpPr>
          <p:cNvPr id="250" name="Группа 249"/>
          <p:cNvGrpSpPr/>
          <p:nvPr/>
        </p:nvGrpSpPr>
        <p:grpSpPr>
          <a:xfrm>
            <a:off x="1325408" y="3926534"/>
            <a:ext cx="444398" cy="434600"/>
            <a:chOff x="1423062" y="3437616"/>
            <a:chExt cx="444398" cy="434600"/>
          </a:xfrm>
        </p:grpSpPr>
        <p:sp>
          <p:nvSpPr>
            <p:cNvPr id="251" name="Овал 250"/>
            <p:cNvSpPr/>
            <p:nvPr/>
          </p:nvSpPr>
          <p:spPr>
            <a:xfrm>
              <a:off x="1423062" y="3437616"/>
              <a:ext cx="444398" cy="4346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2" name="Рисунок 25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93527" y="3571192"/>
              <a:ext cx="310887" cy="181275"/>
            </a:xfrm>
            <a:prstGeom prst="rect">
              <a:avLst/>
            </a:prstGeom>
          </p:spPr>
        </p:pic>
      </p:grpSp>
      <p:sp>
        <p:nvSpPr>
          <p:cNvPr id="253" name="Скругленный прямоугольник 252"/>
          <p:cNvSpPr/>
          <p:nvPr/>
        </p:nvSpPr>
        <p:spPr>
          <a:xfrm>
            <a:off x="1166992" y="2889955"/>
            <a:ext cx="5313677" cy="3807530"/>
          </a:xfrm>
          <a:prstGeom prst="roundRect">
            <a:avLst/>
          </a:prstGeom>
          <a:noFill/>
          <a:ln w="28575">
            <a:solidFill>
              <a:srgbClr val="2143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4" name="Прямоугольник 253"/>
          <p:cNvSpPr/>
          <p:nvPr/>
        </p:nvSpPr>
        <p:spPr>
          <a:xfrm>
            <a:off x="1595851" y="2666526"/>
            <a:ext cx="2073031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2025 года</a:t>
            </a:r>
            <a:endParaRPr lang="ru-RU" sz="20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1358736" y="3724275"/>
            <a:ext cx="4880139" cy="1238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2048154" y="3038662"/>
            <a:ext cx="605496" cy="67710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4400" dirty="0" smtClean="0">
                <a:solidFill>
                  <a:srgbClr val="3D655B"/>
                </a:solidFill>
              </a:rPr>
              <a:t>85</a:t>
            </a:r>
            <a:endParaRPr lang="ru-RU" altLang="ko-KR" sz="4400" dirty="0">
              <a:solidFill>
                <a:srgbClr val="3D655B"/>
              </a:solidFill>
            </a:endParaRPr>
          </a:p>
        </p:txBody>
      </p:sp>
      <p:sp>
        <p:nvSpPr>
          <p:cNvPr id="257" name="Title 1"/>
          <p:cNvSpPr txBox="1">
            <a:spLocks/>
          </p:cNvSpPr>
          <p:nvPr/>
        </p:nvSpPr>
        <p:spPr>
          <a:xfrm>
            <a:off x="2537326" y="3074408"/>
            <a:ext cx="346180" cy="26244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1400" b="1" dirty="0" smtClean="0">
                <a:ln w="19050">
                  <a:noFill/>
                </a:ln>
                <a:solidFill>
                  <a:srgbClr val="3D6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  <a:endParaRPr lang="en-US" altLang="ru-RU" sz="1100" b="1" dirty="0">
              <a:ln w="19050">
                <a:noFill/>
              </a:ln>
              <a:solidFill>
                <a:srgbClr val="3D65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8" name="Прямоугольник 257"/>
          <p:cNvSpPr/>
          <p:nvPr/>
        </p:nvSpPr>
        <p:spPr>
          <a:xfrm>
            <a:off x="3053220" y="3029809"/>
            <a:ext cx="289038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dirty="0">
                <a:ln w="0"/>
                <a:solidFill>
                  <a:srgbClr val="3D65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нормативного состояния автомобильных дорог</a:t>
            </a:r>
          </a:p>
        </p:txBody>
      </p:sp>
    </p:spTree>
    <p:extLst>
      <p:ext uri="{BB962C8B-B14F-4D97-AF65-F5344CB8AC3E}">
        <p14:creationId xmlns:p14="http://schemas.microsoft.com/office/powerpoint/2010/main" val="698177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00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65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70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7500"/>
                            </p:stCondLst>
                            <p:childTnLst>
                              <p:par>
                                <p:cTn id="1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80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8500"/>
                            </p:stCondLst>
                            <p:childTnLst>
                              <p:par>
                                <p:cTn id="1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9000"/>
                            </p:stCondLst>
                            <p:childTnLst>
                              <p:par>
                                <p:cTn id="1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9500"/>
                            </p:stCondLst>
                            <p:childTnLst>
                              <p:par>
                                <p:cTn id="1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9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1500"/>
                            </p:stCondLst>
                            <p:childTnLst>
                              <p:par>
                                <p:cTn id="2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2500"/>
                            </p:stCondLst>
                            <p:childTnLst>
                              <p:par>
                                <p:cTn id="2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9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9" grpId="0"/>
      <p:bldP spid="100" grpId="0"/>
      <p:bldP spid="101" grpId="0" animBg="1"/>
      <p:bldP spid="102" grpId="0"/>
      <p:bldP spid="103" grpId="0"/>
      <p:bldP spid="126" grpId="0"/>
      <p:bldP spid="127" grpId="0"/>
      <p:bldP spid="128" grpId="0"/>
      <p:bldP spid="129" grpId="0"/>
      <p:bldP spid="177" grpId="0"/>
      <p:bldP spid="179" grpId="0"/>
      <p:bldP spid="204" grpId="0" animBg="1"/>
      <p:bldP spid="205" grpId="0"/>
      <p:bldP spid="209" grpId="0" animBg="1"/>
      <p:bldP spid="210" grpId="0"/>
      <p:bldP spid="211" grpId="0"/>
      <p:bldP spid="215" grpId="0" animBg="1"/>
      <p:bldP spid="216" grpId="0"/>
      <p:bldP spid="217" grpId="0"/>
      <p:bldP spid="221" grpId="0" animBg="1"/>
      <p:bldP spid="225" grpId="0" animBg="1"/>
      <p:bldP spid="226" grpId="0"/>
      <p:bldP spid="230" grpId="0" animBg="1"/>
      <p:bldP spid="231" grpId="0"/>
      <p:bldP spid="232" grpId="0"/>
      <p:bldP spid="233" grpId="0"/>
      <p:bldP spid="234" grpId="0"/>
      <p:bldP spid="253" grpId="0" animBg="1"/>
      <p:bldP spid="254" grpId="0" animBg="1"/>
      <p:bldP spid="256" grpId="0" animBg="1"/>
      <p:bldP spid="257" grpId="0"/>
      <p:bldP spid="2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6411782" y="3245297"/>
            <a:ext cx="4966173" cy="1356203"/>
          </a:xfrm>
          <a:prstGeom prst="rect">
            <a:avLst/>
          </a:prstGeom>
          <a:solidFill>
            <a:srgbClr val="CFCFC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70" name="Прямоугольник 69"/>
          <p:cNvSpPr/>
          <p:nvPr/>
        </p:nvSpPr>
        <p:spPr>
          <a:xfrm>
            <a:off x="6411782" y="1434490"/>
            <a:ext cx="4966173" cy="1356203"/>
          </a:xfrm>
          <a:prstGeom prst="rect">
            <a:avLst/>
          </a:prstGeom>
          <a:solidFill>
            <a:srgbClr val="CFCFC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71" name="Прямоугольник 70"/>
          <p:cNvSpPr/>
          <p:nvPr/>
        </p:nvSpPr>
        <p:spPr>
          <a:xfrm>
            <a:off x="6411782" y="5111724"/>
            <a:ext cx="4966173" cy="1356203"/>
          </a:xfrm>
          <a:prstGeom prst="rect">
            <a:avLst/>
          </a:prstGeom>
          <a:solidFill>
            <a:srgbClr val="CFCFC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68" name="Прямоугольник 67"/>
          <p:cNvSpPr/>
          <p:nvPr/>
        </p:nvSpPr>
        <p:spPr>
          <a:xfrm>
            <a:off x="1268047" y="3245297"/>
            <a:ext cx="4966173" cy="1356203"/>
          </a:xfrm>
          <a:prstGeom prst="rect">
            <a:avLst/>
          </a:prstGeom>
          <a:solidFill>
            <a:srgbClr val="CFCFC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1268047" y="1434490"/>
            <a:ext cx="4966173" cy="1356203"/>
          </a:xfrm>
          <a:prstGeom prst="rect">
            <a:avLst/>
          </a:prstGeom>
          <a:solidFill>
            <a:srgbClr val="CFCFC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1268047" y="5111724"/>
            <a:ext cx="4966173" cy="1356203"/>
          </a:xfrm>
          <a:prstGeom prst="rect">
            <a:avLst/>
          </a:prstGeom>
          <a:solidFill>
            <a:srgbClr val="CFCFC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grpSp>
        <p:nvGrpSpPr>
          <p:cNvPr id="40" name="Группа 39"/>
          <p:cNvGrpSpPr/>
          <p:nvPr/>
        </p:nvGrpSpPr>
        <p:grpSpPr>
          <a:xfrm>
            <a:off x="5095727" y="5289227"/>
            <a:ext cx="940682" cy="952296"/>
            <a:chOff x="5095727" y="1630069"/>
            <a:chExt cx="940682" cy="952296"/>
          </a:xfrm>
        </p:grpSpPr>
        <p:sp>
          <p:nvSpPr>
            <p:cNvPr id="41" name="Блок-схема: узел 40"/>
            <p:cNvSpPr/>
            <p:nvPr/>
          </p:nvSpPr>
          <p:spPr>
            <a:xfrm>
              <a:off x="5161197" y="1696348"/>
              <a:ext cx="809741" cy="819738"/>
            </a:xfrm>
            <a:prstGeom prst="flowChartConnector">
              <a:avLst/>
            </a:prstGeom>
            <a:solidFill>
              <a:srgbClr val="B8CA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Блок-схема: узел 41"/>
            <p:cNvSpPr/>
            <p:nvPr/>
          </p:nvSpPr>
          <p:spPr>
            <a:xfrm>
              <a:off x="5095727" y="1630069"/>
              <a:ext cx="940682" cy="952296"/>
            </a:xfrm>
            <a:prstGeom prst="flowChartConnector">
              <a:avLst/>
            </a:prstGeom>
            <a:noFill/>
            <a:ln w="38100">
              <a:solidFill>
                <a:srgbClr val="90AC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5095727" y="3459648"/>
            <a:ext cx="940682" cy="952296"/>
            <a:chOff x="5095727" y="1630069"/>
            <a:chExt cx="940682" cy="952296"/>
          </a:xfrm>
        </p:grpSpPr>
        <p:sp>
          <p:nvSpPr>
            <p:cNvPr id="38" name="Блок-схема: узел 37"/>
            <p:cNvSpPr/>
            <p:nvPr/>
          </p:nvSpPr>
          <p:spPr>
            <a:xfrm>
              <a:off x="5161197" y="1696348"/>
              <a:ext cx="809741" cy="819738"/>
            </a:xfrm>
            <a:prstGeom prst="flowChartConnector">
              <a:avLst/>
            </a:prstGeom>
            <a:solidFill>
              <a:srgbClr val="B8CA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Блок-схема: узел 38"/>
            <p:cNvSpPr/>
            <p:nvPr/>
          </p:nvSpPr>
          <p:spPr>
            <a:xfrm>
              <a:off x="5095727" y="1630069"/>
              <a:ext cx="940682" cy="952296"/>
            </a:xfrm>
            <a:prstGeom prst="flowChartConnector">
              <a:avLst/>
            </a:prstGeom>
            <a:noFill/>
            <a:ln w="38100">
              <a:solidFill>
                <a:srgbClr val="90AC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024" y="192129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118739" y="135353"/>
            <a:ext cx="10899090" cy="6941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40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</a:t>
            </a:r>
          </a:p>
          <a:p>
            <a:pPr>
              <a:defRPr/>
            </a:pPr>
            <a:r>
              <a:rPr lang="ru-RU" altLang="ru-RU" sz="3200" b="1" dirty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32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оциально-экономического развития Волгограда</a:t>
            </a:r>
            <a:endParaRPr lang="en-US" altLang="ru-RU" sz="3200" b="1" dirty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1786631" y="6514983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774094" y="645840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600" dirty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600" dirty="0" smtClean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6200000">
            <a:off x="-2425627" y="3452486"/>
            <a:ext cx="5887160" cy="775815"/>
          </a:xfrm>
          <a:prstGeom prst="rect">
            <a:avLst/>
          </a:prstGeom>
          <a:solidFill>
            <a:srgbClr val="214387"/>
          </a:solidFill>
          <a:ln>
            <a:solidFill>
              <a:srgbClr val="2143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7436A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1093132" y="4854376"/>
            <a:ext cx="3204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</a:t>
            </a:r>
          </a:p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Волгограда за 2025 год</a:t>
            </a:r>
            <a:endParaRPr lang="ru-RU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095727" y="1630069"/>
            <a:ext cx="940682" cy="952296"/>
            <a:chOff x="5095727" y="1630069"/>
            <a:chExt cx="940682" cy="952296"/>
          </a:xfrm>
        </p:grpSpPr>
        <p:sp>
          <p:nvSpPr>
            <p:cNvPr id="3" name="Блок-схема: узел 2"/>
            <p:cNvSpPr/>
            <p:nvPr/>
          </p:nvSpPr>
          <p:spPr>
            <a:xfrm>
              <a:off x="5161197" y="1696348"/>
              <a:ext cx="809741" cy="819738"/>
            </a:xfrm>
            <a:prstGeom prst="flowChartConnector">
              <a:avLst/>
            </a:prstGeom>
            <a:solidFill>
              <a:srgbClr val="B8CA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Блок-схема: узел 13"/>
            <p:cNvSpPr/>
            <p:nvPr/>
          </p:nvSpPr>
          <p:spPr>
            <a:xfrm>
              <a:off x="5095727" y="1630069"/>
              <a:ext cx="940682" cy="952296"/>
            </a:xfrm>
            <a:prstGeom prst="flowChartConnector">
              <a:avLst/>
            </a:prstGeom>
            <a:noFill/>
            <a:ln w="38100">
              <a:solidFill>
                <a:srgbClr val="90AC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1268049" y="1630069"/>
            <a:ext cx="354535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</a:t>
            </a:r>
          </a:p>
          <a:p>
            <a:r>
              <a:rPr lang="ru-RU" sz="17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занятых в экономике,</a:t>
            </a:r>
            <a:r>
              <a:rPr lang="ru-RU" sz="16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человек</a:t>
            </a:r>
          </a:p>
          <a:p>
            <a:endParaRPr lang="ru-RU" sz="500" dirty="0" smtClean="0">
              <a:ln w="0"/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2025 год</a:t>
            </a:r>
            <a:endParaRPr lang="ru-RU" sz="1400" b="1" dirty="0">
              <a:ln w="0"/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268047" y="3415568"/>
            <a:ext cx="396117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</a:p>
          <a:p>
            <a:r>
              <a:rPr lang="ru-RU" sz="17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зарегистрированной безработицы,</a:t>
            </a:r>
            <a:r>
              <a:rPr lang="ru-RU" sz="16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endParaRPr lang="ru-RU" sz="500" dirty="0" smtClean="0">
              <a:ln w="0"/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2025 год</a:t>
            </a:r>
            <a:endParaRPr lang="ru-RU" sz="1400" b="1" dirty="0">
              <a:ln w="0"/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Надпись 95"/>
          <p:cNvSpPr txBox="1"/>
          <p:nvPr/>
        </p:nvSpPr>
        <p:spPr>
          <a:xfrm>
            <a:off x="5226242" y="1907068"/>
            <a:ext cx="69249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/>
            <a:r>
              <a:rPr lang="ru-RU" sz="24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479,0</a:t>
            </a:r>
            <a:endParaRPr lang="ru-RU" sz="2400" b="1" dirty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Надпись 95"/>
          <p:cNvSpPr txBox="1"/>
          <p:nvPr/>
        </p:nvSpPr>
        <p:spPr>
          <a:xfrm>
            <a:off x="5296761" y="3731096"/>
            <a:ext cx="53861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/>
            <a:r>
              <a:rPr lang="ru-RU" sz="24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0,12</a:t>
            </a:r>
            <a:endParaRPr lang="ru-RU" sz="2400" b="1" dirty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268049" y="5279571"/>
            <a:ext cx="349541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ИНВЕСТИЦИИ</a:t>
            </a:r>
          </a:p>
          <a:p>
            <a:r>
              <a:rPr lang="ru-RU" sz="17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7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капитал</a:t>
            </a:r>
            <a:r>
              <a:rPr lang="ru-RU" sz="17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млрд. рублей</a:t>
            </a:r>
          </a:p>
          <a:p>
            <a:endParaRPr lang="ru-RU" sz="500" b="1" dirty="0">
              <a:ln w="0"/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400" b="1" dirty="0" smtClean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тчет 2025 год</a:t>
            </a:r>
          </a:p>
        </p:txBody>
      </p:sp>
      <p:sp>
        <p:nvSpPr>
          <p:cNvPr id="35" name="Надпись 95"/>
          <p:cNvSpPr txBox="1"/>
          <p:nvPr/>
        </p:nvSpPr>
        <p:spPr>
          <a:xfrm>
            <a:off x="5217387" y="5569216"/>
            <a:ext cx="6973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ru-RU" sz="24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133,0</a:t>
            </a:r>
            <a:endParaRPr lang="ru-RU" sz="2400" b="1" dirty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Группа 43"/>
          <p:cNvGrpSpPr/>
          <p:nvPr/>
        </p:nvGrpSpPr>
        <p:grpSpPr>
          <a:xfrm>
            <a:off x="10239227" y="5289227"/>
            <a:ext cx="940682" cy="952296"/>
            <a:chOff x="5095727" y="1630069"/>
            <a:chExt cx="940682" cy="952296"/>
          </a:xfrm>
        </p:grpSpPr>
        <p:sp>
          <p:nvSpPr>
            <p:cNvPr id="45" name="Блок-схема: узел 44"/>
            <p:cNvSpPr/>
            <p:nvPr/>
          </p:nvSpPr>
          <p:spPr>
            <a:xfrm>
              <a:off x="5161197" y="1696348"/>
              <a:ext cx="809741" cy="819738"/>
            </a:xfrm>
            <a:prstGeom prst="flowChartConnector">
              <a:avLst/>
            </a:prstGeom>
            <a:solidFill>
              <a:srgbClr val="B8CA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Блок-схема: узел 45"/>
            <p:cNvSpPr/>
            <p:nvPr/>
          </p:nvSpPr>
          <p:spPr>
            <a:xfrm>
              <a:off x="5095727" y="1630069"/>
              <a:ext cx="940682" cy="952296"/>
            </a:xfrm>
            <a:prstGeom prst="flowChartConnector">
              <a:avLst/>
            </a:prstGeom>
            <a:noFill/>
            <a:ln w="38100">
              <a:solidFill>
                <a:srgbClr val="90AC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10239227" y="3459648"/>
            <a:ext cx="940682" cy="952296"/>
            <a:chOff x="5095727" y="1630069"/>
            <a:chExt cx="940682" cy="952296"/>
          </a:xfrm>
        </p:grpSpPr>
        <p:sp>
          <p:nvSpPr>
            <p:cNvPr id="48" name="Блок-схема: узел 47"/>
            <p:cNvSpPr/>
            <p:nvPr/>
          </p:nvSpPr>
          <p:spPr>
            <a:xfrm>
              <a:off x="5161197" y="1696348"/>
              <a:ext cx="809741" cy="819738"/>
            </a:xfrm>
            <a:prstGeom prst="flowChartConnector">
              <a:avLst/>
            </a:prstGeom>
            <a:solidFill>
              <a:srgbClr val="B8CA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Блок-схема: узел 48"/>
            <p:cNvSpPr/>
            <p:nvPr/>
          </p:nvSpPr>
          <p:spPr>
            <a:xfrm>
              <a:off x="5095727" y="1630069"/>
              <a:ext cx="940682" cy="952296"/>
            </a:xfrm>
            <a:prstGeom prst="flowChartConnector">
              <a:avLst/>
            </a:prstGeom>
            <a:noFill/>
            <a:ln w="38100">
              <a:solidFill>
                <a:srgbClr val="90AC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10239227" y="1630069"/>
            <a:ext cx="940682" cy="952296"/>
            <a:chOff x="5095727" y="1630069"/>
            <a:chExt cx="940682" cy="952296"/>
          </a:xfrm>
        </p:grpSpPr>
        <p:sp>
          <p:nvSpPr>
            <p:cNvPr id="51" name="Блок-схема: узел 50"/>
            <p:cNvSpPr/>
            <p:nvPr/>
          </p:nvSpPr>
          <p:spPr>
            <a:xfrm>
              <a:off x="5161197" y="1696348"/>
              <a:ext cx="809741" cy="819738"/>
            </a:xfrm>
            <a:prstGeom prst="flowChartConnector">
              <a:avLst/>
            </a:prstGeom>
            <a:solidFill>
              <a:srgbClr val="B8CA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Блок-схема: узел 51"/>
            <p:cNvSpPr/>
            <p:nvPr/>
          </p:nvSpPr>
          <p:spPr>
            <a:xfrm>
              <a:off x="5095727" y="1630069"/>
              <a:ext cx="940682" cy="952296"/>
            </a:xfrm>
            <a:prstGeom prst="flowChartConnector">
              <a:avLst/>
            </a:prstGeom>
            <a:noFill/>
            <a:ln w="38100">
              <a:solidFill>
                <a:srgbClr val="90AC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3" name="Прямоугольник 52"/>
          <p:cNvSpPr/>
          <p:nvPr/>
        </p:nvSpPr>
        <p:spPr>
          <a:xfrm>
            <a:off x="6411549" y="1630069"/>
            <a:ext cx="3545355" cy="9694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17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населения,</a:t>
            </a:r>
            <a:r>
              <a:rPr lang="ru-RU" sz="16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endParaRPr lang="ru-RU" sz="500" dirty="0" smtClean="0">
              <a:ln w="0"/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– 863,9 </a:t>
            </a:r>
            <a:r>
              <a:rPr lang="ru-RU" sz="1400" b="1" dirty="0" smtClean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млрд. рублей</a:t>
            </a:r>
            <a:endParaRPr lang="ru-RU" sz="1400" b="1" dirty="0">
              <a:ln w="0"/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– 757,8 млрд. рублей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6411547" y="3310793"/>
            <a:ext cx="3961177" cy="12311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</a:t>
            </a:r>
          </a:p>
          <a:p>
            <a:r>
              <a:rPr lang="ru-RU" sz="17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7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эксплуатацию жилых домов,</a:t>
            </a:r>
            <a:r>
              <a:rPr lang="ru-RU" sz="16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endParaRPr lang="ru-RU" sz="500" b="1" dirty="0">
              <a:ln w="0"/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– 623,2 тыс. кв. м</a:t>
            </a:r>
          </a:p>
          <a:p>
            <a:r>
              <a:rPr lang="ru-RU" sz="1400" b="1" dirty="0" smtClean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ru-RU" sz="1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575,7 </a:t>
            </a:r>
            <a:r>
              <a:rPr lang="ru-RU" sz="1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кв. </a:t>
            </a:r>
            <a:r>
              <a:rPr lang="ru-RU" sz="1400" b="1" dirty="0" smtClean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1400" b="1" dirty="0">
              <a:ln w="0"/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6411549" y="5191613"/>
            <a:ext cx="3745221" cy="12311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ОБОРОТ</a:t>
            </a:r>
            <a:endParaRPr lang="ru-RU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7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озничной торговли,</a:t>
            </a:r>
            <a:r>
              <a:rPr lang="ru-RU" sz="16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endParaRPr lang="ru-RU" sz="500" b="1" dirty="0">
              <a:ln w="0"/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– 480,3 млрд. рублей</a:t>
            </a:r>
          </a:p>
          <a:p>
            <a:r>
              <a:rPr lang="ru-RU" sz="1400" b="1" dirty="0" smtClean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– 448,4 млрд. рублей</a:t>
            </a:r>
          </a:p>
        </p:txBody>
      </p:sp>
      <p:grpSp>
        <p:nvGrpSpPr>
          <p:cNvPr id="58" name="Группа 57"/>
          <p:cNvGrpSpPr/>
          <p:nvPr/>
        </p:nvGrpSpPr>
        <p:grpSpPr>
          <a:xfrm>
            <a:off x="10327641" y="5559691"/>
            <a:ext cx="668052" cy="378857"/>
            <a:chOff x="5154957" y="5559691"/>
            <a:chExt cx="668052" cy="378857"/>
          </a:xfrm>
        </p:grpSpPr>
        <p:sp>
          <p:nvSpPr>
            <p:cNvPr id="59" name="Надпись 95"/>
            <p:cNvSpPr txBox="1"/>
            <p:nvPr/>
          </p:nvSpPr>
          <p:spPr>
            <a:xfrm>
              <a:off x="5438288" y="5569216"/>
              <a:ext cx="384721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rtl="0"/>
              <a:r>
                <a:rPr lang="ru-RU" sz="2400" b="1" dirty="0" smtClean="0"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7,1</a:t>
              </a:r>
              <a:endParaRPr lang="ru-RU" sz="2400" b="1" dirty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Title 1"/>
            <p:cNvSpPr txBox="1">
              <a:spLocks/>
            </p:cNvSpPr>
            <p:nvPr/>
          </p:nvSpPr>
          <p:spPr>
            <a:xfrm>
              <a:off x="5154957" y="5559691"/>
              <a:ext cx="398187" cy="378857"/>
            </a:xfrm>
            <a:prstGeom prst="rect">
              <a:avLst/>
            </a:prstGeom>
            <a:ln>
              <a:noFill/>
            </a:ln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ru-RU" altLang="ru-RU" sz="2400" b="1" dirty="0" smtClean="0">
                  <a:ln w="19050">
                    <a:noFill/>
                  </a:ln>
                  <a:solidFill>
                    <a:srgbClr val="21438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  <a:endParaRPr lang="en-US" altLang="ru-RU" sz="1800" b="1" dirty="0">
                <a:ln w="19050">
                  <a:noFill/>
                </a:ln>
                <a:solidFill>
                  <a:srgbClr val="21438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10265369" y="1892074"/>
            <a:ext cx="791608" cy="378857"/>
            <a:chOff x="5108347" y="5559691"/>
            <a:chExt cx="791608" cy="378857"/>
          </a:xfrm>
        </p:grpSpPr>
        <p:sp>
          <p:nvSpPr>
            <p:cNvPr id="62" name="Надпись 95"/>
            <p:cNvSpPr txBox="1"/>
            <p:nvPr/>
          </p:nvSpPr>
          <p:spPr>
            <a:xfrm>
              <a:off x="5361345" y="5569216"/>
              <a:ext cx="538610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rtl="0"/>
              <a:r>
                <a:rPr lang="ru-RU" sz="2400" b="1" dirty="0" smtClean="0"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14,0</a:t>
              </a:r>
              <a:endParaRPr lang="ru-RU" sz="2400" b="1" dirty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Title 1"/>
            <p:cNvSpPr txBox="1">
              <a:spLocks/>
            </p:cNvSpPr>
            <p:nvPr/>
          </p:nvSpPr>
          <p:spPr>
            <a:xfrm>
              <a:off x="5108347" y="5559691"/>
              <a:ext cx="398187" cy="378857"/>
            </a:xfrm>
            <a:prstGeom prst="rect">
              <a:avLst/>
            </a:prstGeom>
            <a:ln>
              <a:noFill/>
            </a:ln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ru-RU" altLang="ru-RU" sz="2400" b="1" dirty="0" smtClean="0">
                  <a:ln w="19050">
                    <a:noFill/>
                  </a:ln>
                  <a:solidFill>
                    <a:srgbClr val="21438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  <a:endParaRPr lang="en-US" altLang="ru-RU" sz="1800" b="1" dirty="0">
                <a:ln w="19050">
                  <a:noFill/>
                </a:ln>
                <a:solidFill>
                  <a:srgbClr val="21438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5" name="Группа 74"/>
          <p:cNvGrpSpPr/>
          <p:nvPr/>
        </p:nvGrpSpPr>
        <p:grpSpPr>
          <a:xfrm>
            <a:off x="10304697" y="3721571"/>
            <a:ext cx="676563" cy="378857"/>
            <a:chOff x="5108347" y="5559691"/>
            <a:chExt cx="676563" cy="378857"/>
          </a:xfrm>
        </p:grpSpPr>
        <p:sp>
          <p:nvSpPr>
            <p:cNvPr id="76" name="Надпись 95"/>
            <p:cNvSpPr txBox="1"/>
            <p:nvPr/>
          </p:nvSpPr>
          <p:spPr>
            <a:xfrm>
              <a:off x="5400188" y="5569216"/>
              <a:ext cx="384722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rtl="0"/>
              <a:r>
                <a:rPr lang="ru-RU" sz="2400" b="1" dirty="0"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ru-RU" sz="2400" b="1" dirty="0" smtClean="0"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,3</a:t>
              </a:r>
              <a:endParaRPr lang="ru-RU" sz="2400" b="1" dirty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Title 1"/>
            <p:cNvSpPr txBox="1">
              <a:spLocks/>
            </p:cNvSpPr>
            <p:nvPr/>
          </p:nvSpPr>
          <p:spPr>
            <a:xfrm>
              <a:off x="5108347" y="5559691"/>
              <a:ext cx="398187" cy="378857"/>
            </a:xfrm>
            <a:prstGeom prst="rect">
              <a:avLst/>
            </a:prstGeom>
            <a:ln>
              <a:noFill/>
            </a:ln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ru-RU" altLang="ru-RU" sz="2400" b="1" dirty="0">
                  <a:ln w="19050">
                    <a:noFill/>
                  </a:ln>
                  <a:solidFill>
                    <a:srgbClr val="21438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  <a:endParaRPr lang="en-US" altLang="ru-RU" sz="1800" b="1" dirty="0">
                <a:ln w="19050">
                  <a:noFill/>
                </a:ln>
                <a:solidFill>
                  <a:srgbClr val="21438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9792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68" grpId="0" animBg="1"/>
      <p:bldP spid="67" grpId="0" animBg="1"/>
      <p:bldP spid="66" grpId="0" animBg="1"/>
      <p:bldP spid="30" grpId="0"/>
      <p:bldP spid="31" grpId="0"/>
      <p:bldP spid="32" grpId="0"/>
      <p:bldP spid="33" grpId="0"/>
      <p:bldP spid="34" grpId="0"/>
      <p:bldP spid="35" grpId="0"/>
      <p:bldP spid="53" grpId="0"/>
      <p:bldP spid="54" grpId="0"/>
      <p:bldP spid="5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024" y="192129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118739" y="135353"/>
            <a:ext cx="10899090" cy="6941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40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</a:t>
            </a:r>
            <a:endParaRPr lang="en-US" altLang="ru-RU" sz="2800" b="1" dirty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2499048" y="930244"/>
            <a:ext cx="2402610" cy="92333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6000" dirty="0" smtClean="0"/>
              <a:t>4 834,9</a:t>
            </a:r>
            <a:endParaRPr lang="ru-RU" altLang="ko-KR" sz="6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711707" y="911534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млн 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682222" y="1130512"/>
            <a:ext cx="635314" cy="621307"/>
            <a:chOff x="3315386" y="4111931"/>
            <a:chExt cx="635314" cy="621307"/>
          </a:xfrm>
        </p:grpSpPr>
        <p:sp>
          <p:nvSpPr>
            <p:cNvPr id="14" name="Овал 13"/>
            <p:cNvSpPr/>
            <p:nvPr/>
          </p:nvSpPr>
          <p:spPr>
            <a:xfrm>
              <a:off x="3315386" y="4111931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 descr="Монеты контур">
              <a:extLst>
                <a:ext uri="{FF2B5EF4-FFF2-40B4-BE49-F238E27FC236}">
                  <a16:creationId xmlns="" xmlns:a16="http://schemas.microsoft.com/office/drawing/2014/main" id="{2E1A7412-C50B-4FC0-3B41-6AD32EBB4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389229" y="4170049"/>
              <a:ext cx="505734" cy="505734"/>
            </a:xfrm>
            <a:prstGeom prst="rect">
              <a:avLst/>
            </a:prstGeom>
          </p:spPr>
        </p:pic>
      </p:grpSp>
      <p:grpSp>
        <p:nvGrpSpPr>
          <p:cNvPr id="16" name="Группа 15"/>
          <p:cNvGrpSpPr/>
          <p:nvPr/>
        </p:nvGrpSpPr>
        <p:grpSpPr>
          <a:xfrm>
            <a:off x="3160553" y="1763040"/>
            <a:ext cx="1415362" cy="81481"/>
            <a:chOff x="3160553" y="1763040"/>
            <a:chExt cx="1415362" cy="81481"/>
          </a:xfrm>
        </p:grpSpPr>
        <p:cxnSp>
          <p:nvCxnSpPr>
            <p:cNvPr id="17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3160553" y="1763040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3541216" y="1844521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Прямоугольник 18"/>
          <p:cNvSpPr/>
          <p:nvPr/>
        </p:nvSpPr>
        <p:spPr>
          <a:xfrm>
            <a:off x="2439878" y="1739340"/>
            <a:ext cx="4011995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sz="28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</a:t>
            </a:r>
            <a:endParaRPr lang="ru-RU" sz="22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 году</a:t>
            </a:r>
            <a:endParaRPr lang="ru-RU" sz="22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580262" y="1087762"/>
            <a:ext cx="5206369" cy="1865686"/>
          </a:xfrm>
          <a:prstGeom prst="roundRect">
            <a:avLst/>
          </a:prstGeom>
          <a:noFill/>
          <a:ln w="28575">
            <a:solidFill>
              <a:srgbClr val="2143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7054185" y="870343"/>
            <a:ext cx="4330224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обновления транспорта</a:t>
            </a:r>
            <a:endParaRPr lang="ru-RU" sz="20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702391" y="1226622"/>
            <a:ext cx="22831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Приобретено</a:t>
            </a:r>
          </a:p>
          <a:p>
            <a:pPr algn="ctr"/>
            <a:r>
              <a:rPr lang="ru-RU" sz="1400" b="1" i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период 2023-2025 годов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759604" y="1749996"/>
            <a:ext cx="19856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271 ед. </a:t>
            </a:r>
            <a:r>
              <a:rPr lang="ru-RU" sz="14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автобусов</a:t>
            </a:r>
          </a:p>
          <a:p>
            <a:pPr algn="r"/>
            <a:endParaRPr lang="ru-RU" sz="1100" b="1" dirty="0">
              <a:ln w="0"/>
              <a:solidFill>
                <a:srgbClr val="4343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 ед. троллейбусов</a:t>
            </a:r>
          </a:p>
          <a:p>
            <a:pPr algn="r"/>
            <a:endParaRPr lang="ru-RU" sz="100" b="1" dirty="0" smtClean="0">
              <a:ln w="0"/>
              <a:solidFill>
                <a:srgbClr val="4343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ед. электробусов</a:t>
            </a:r>
          </a:p>
          <a:p>
            <a:pPr algn="r"/>
            <a:endParaRPr lang="ru-RU" sz="100" b="1" dirty="0" smtClean="0">
              <a:ln w="0"/>
              <a:solidFill>
                <a:srgbClr val="4343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 ед. трамваев </a:t>
            </a:r>
            <a:endParaRPr lang="ru-RU" sz="1400" b="1" dirty="0">
              <a:ln w="0"/>
              <a:solidFill>
                <a:srgbClr val="4343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272723" y="1451744"/>
            <a:ext cx="21116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ln w="0"/>
                <a:solidFill>
                  <a:srgbClr val="3D65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b="1" i="1" dirty="0" smtClean="0">
                <a:ln w="0"/>
                <a:solidFill>
                  <a:srgbClr val="3D65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том числе в 2025 году: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684169" y="1749842"/>
            <a:ext cx="31051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ед. автобусов </a:t>
            </a:r>
            <a:r>
              <a:rPr lang="ru-RU" sz="1400" i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(большого класса)</a:t>
            </a:r>
          </a:p>
          <a:p>
            <a:pPr algn="r"/>
            <a:endParaRPr lang="ru-RU" sz="100" b="1" dirty="0" smtClean="0">
              <a:ln w="0"/>
              <a:solidFill>
                <a:srgbClr val="4343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ед. автобусов</a:t>
            </a:r>
            <a:r>
              <a:rPr lang="ru-RU" sz="1400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400" i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 класса)</a:t>
            </a:r>
          </a:p>
        </p:txBody>
      </p:sp>
      <p:sp>
        <p:nvSpPr>
          <p:cNvPr id="81" name="Овал 80"/>
          <p:cNvSpPr/>
          <p:nvPr/>
        </p:nvSpPr>
        <p:spPr>
          <a:xfrm>
            <a:off x="11786631" y="6514983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1722644" y="6455999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600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06" name="Прямоугольник 105"/>
          <p:cNvSpPr/>
          <p:nvPr/>
        </p:nvSpPr>
        <p:spPr>
          <a:xfrm rot="16200000">
            <a:off x="-2425627" y="3452486"/>
            <a:ext cx="5887160" cy="775815"/>
          </a:xfrm>
          <a:prstGeom prst="rect">
            <a:avLst/>
          </a:prstGeom>
          <a:solidFill>
            <a:srgbClr val="214387"/>
          </a:solidFill>
          <a:ln>
            <a:solidFill>
              <a:srgbClr val="2143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7436A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 rot="16200000">
            <a:off x="-1093132" y="2768119"/>
            <a:ext cx="3204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</a:t>
            </a:r>
          </a:p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Волгограда за 2025 год</a:t>
            </a:r>
            <a:endParaRPr lang="ru-RU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212755" y="4696282"/>
            <a:ext cx="63072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TextBox 108"/>
          <p:cNvSpPr txBox="1"/>
          <p:nvPr/>
        </p:nvSpPr>
        <p:spPr>
          <a:xfrm rot="16200000">
            <a:off x="-526111" y="5419299"/>
            <a:ext cx="2075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1396615" y="5217591"/>
            <a:ext cx="2108498" cy="1434145"/>
            <a:chOff x="6031763" y="560125"/>
            <a:chExt cx="2108498" cy="1434145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8"/>
            <a:srcRect b="12740"/>
            <a:stretch/>
          </p:blipFill>
          <p:spPr>
            <a:xfrm>
              <a:off x="6031763" y="768155"/>
              <a:ext cx="2108498" cy="1226115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chemeClr val="bg1"/>
              </a:solidFill>
              <a:prstDash val="solid"/>
            </a:ln>
            <a:effectLst/>
          </p:spPr>
        </p:pic>
        <p:grpSp>
          <p:nvGrpSpPr>
            <p:cNvPr id="28" name="Группа 27"/>
            <p:cNvGrpSpPr/>
            <p:nvPr/>
          </p:nvGrpSpPr>
          <p:grpSpPr>
            <a:xfrm>
              <a:off x="6031763" y="560125"/>
              <a:ext cx="2108498" cy="665859"/>
              <a:chOff x="9671083" y="578757"/>
              <a:chExt cx="2855910" cy="665859"/>
            </a:xfrm>
          </p:grpSpPr>
          <p:sp>
            <p:nvSpPr>
              <p:cNvPr id="29" name="Прямоугольник 28"/>
              <p:cNvSpPr/>
              <p:nvPr/>
            </p:nvSpPr>
            <p:spPr>
              <a:xfrm>
                <a:off x="9671083" y="578757"/>
                <a:ext cx="2844673" cy="3878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Равнобедренный треугольник 29"/>
              <p:cNvSpPr/>
              <p:nvPr/>
            </p:nvSpPr>
            <p:spPr>
              <a:xfrm rot="16200000">
                <a:off x="10826636" y="-455742"/>
                <a:ext cx="556042" cy="2844673"/>
              </a:xfrm>
              <a:prstGeom prst="triangle">
                <a:avLst/>
              </a:prstGeom>
              <a:solidFill>
                <a:srgbClr val="2143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31" name="Группа 30"/>
          <p:cNvGrpSpPr/>
          <p:nvPr/>
        </p:nvGrpSpPr>
        <p:grpSpPr>
          <a:xfrm>
            <a:off x="4096850" y="5217591"/>
            <a:ext cx="2108736" cy="1434145"/>
            <a:chOff x="8338889" y="560125"/>
            <a:chExt cx="2108736" cy="1434145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39127" y="768155"/>
              <a:ext cx="2108498" cy="1226115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chemeClr val="bg1"/>
              </a:solidFill>
              <a:prstDash val="solid"/>
            </a:ln>
            <a:effectLst/>
          </p:spPr>
        </p:pic>
        <p:grpSp>
          <p:nvGrpSpPr>
            <p:cNvPr id="33" name="Группа 32"/>
            <p:cNvGrpSpPr/>
            <p:nvPr/>
          </p:nvGrpSpPr>
          <p:grpSpPr>
            <a:xfrm>
              <a:off x="8338889" y="560125"/>
              <a:ext cx="2108498" cy="665859"/>
              <a:chOff x="9671083" y="578757"/>
              <a:chExt cx="2855910" cy="665859"/>
            </a:xfrm>
          </p:grpSpPr>
          <p:sp>
            <p:nvSpPr>
              <p:cNvPr id="34" name="Прямоугольник 33"/>
              <p:cNvSpPr/>
              <p:nvPr/>
            </p:nvSpPr>
            <p:spPr>
              <a:xfrm>
                <a:off x="9671083" y="578757"/>
                <a:ext cx="2844673" cy="3878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Равнобедренный треугольник 34"/>
              <p:cNvSpPr/>
              <p:nvPr/>
            </p:nvSpPr>
            <p:spPr>
              <a:xfrm rot="16200000">
                <a:off x="10826636" y="-455742"/>
                <a:ext cx="556042" cy="2844673"/>
              </a:xfrm>
              <a:prstGeom prst="triangle">
                <a:avLst/>
              </a:prstGeom>
              <a:solidFill>
                <a:srgbClr val="2143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36" name="Группа 35"/>
          <p:cNvGrpSpPr/>
          <p:nvPr/>
        </p:nvGrpSpPr>
        <p:grpSpPr>
          <a:xfrm>
            <a:off x="9373414" y="5217591"/>
            <a:ext cx="2108741" cy="1420035"/>
            <a:chOff x="3716098" y="560125"/>
            <a:chExt cx="2108741" cy="1420035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10"/>
            <a:srcRect l="15445"/>
            <a:stretch/>
          </p:blipFill>
          <p:spPr>
            <a:xfrm>
              <a:off x="3716341" y="754045"/>
              <a:ext cx="2108498" cy="1226115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chemeClr val="bg1"/>
              </a:solidFill>
              <a:prstDash val="solid"/>
            </a:ln>
            <a:effectLst/>
          </p:spPr>
        </p:pic>
        <p:grpSp>
          <p:nvGrpSpPr>
            <p:cNvPr id="38" name="Группа 37"/>
            <p:cNvGrpSpPr/>
            <p:nvPr/>
          </p:nvGrpSpPr>
          <p:grpSpPr>
            <a:xfrm>
              <a:off x="3716098" y="560125"/>
              <a:ext cx="2108498" cy="665859"/>
              <a:chOff x="9671083" y="578757"/>
              <a:chExt cx="2855910" cy="665859"/>
            </a:xfrm>
          </p:grpSpPr>
          <p:sp>
            <p:nvSpPr>
              <p:cNvPr id="39" name="Прямоугольник 38"/>
              <p:cNvSpPr/>
              <p:nvPr/>
            </p:nvSpPr>
            <p:spPr>
              <a:xfrm>
                <a:off x="9671083" y="578757"/>
                <a:ext cx="2844673" cy="3878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Равнобедренный треугольник 39"/>
              <p:cNvSpPr/>
              <p:nvPr/>
            </p:nvSpPr>
            <p:spPr>
              <a:xfrm rot="16200000">
                <a:off x="10826636" y="-455742"/>
                <a:ext cx="556042" cy="2844673"/>
              </a:xfrm>
              <a:prstGeom prst="triangle">
                <a:avLst/>
              </a:prstGeom>
              <a:solidFill>
                <a:srgbClr val="2143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41" name="Группа 40"/>
          <p:cNvGrpSpPr/>
          <p:nvPr/>
        </p:nvGrpSpPr>
        <p:grpSpPr>
          <a:xfrm>
            <a:off x="6696672" y="5200499"/>
            <a:ext cx="2112332" cy="1451237"/>
            <a:chOff x="1372640" y="543033"/>
            <a:chExt cx="2112332" cy="1451237"/>
          </a:xfrm>
        </p:grpSpPr>
        <p:pic>
          <p:nvPicPr>
            <p:cNvPr id="42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474" y="768155"/>
              <a:ext cx="2108498" cy="1226115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chemeClr val="bg1"/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3" name="Группа 42"/>
            <p:cNvGrpSpPr/>
            <p:nvPr/>
          </p:nvGrpSpPr>
          <p:grpSpPr>
            <a:xfrm>
              <a:off x="1372640" y="543033"/>
              <a:ext cx="2108498" cy="665859"/>
              <a:chOff x="9671083" y="578757"/>
              <a:chExt cx="2855910" cy="665859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9671083" y="578757"/>
                <a:ext cx="2844673" cy="3878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Равнобедренный треугольник 44"/>
              <p:cNvSpPr/>
              <p:nvPr/>
            </p:nvSpPr>
            <p:spPr>
              <a:xfrm rot="16200000">
                <a:off x="10826636" y="-455742"/>
                <a:ext cx="556042" cy="2844673"/>
              </a:xfrm>
              <a:prstGeom prst="triangle">
                <a:avLst/>
              </a:prstGeom>
              <a:solidFill>
                <a:srgbClr val="2143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46" name="Группа 45"/>
          <p:cNvGrpSpPr/>
          <p:nvPr/>
        </p:nvGrpSpPr>
        <p:grpSpPr>
          <a:xfrm>
            <a:off x="2240621" y="3582605"/>
            <a:ext cx="813037" cy="91256"/>
            <a:chOff x="8128740" y="3242444"/>
            <a:chExt cx="1415362" cy="81481"/>
          </a:xfrm>
        </p:grpSpPr>
        <p:cxnSp>
          <p:nvCxnSpPr>
            <p:cNvPr id="47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8128740" y="3242444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8509403" y="3323925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9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2060329" y="3167760"/>
            <a:ext cx="1378548" cy="43088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6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2800" dirty="0"/>
              <a:t>2</a:t>
            </a:r>
            <a:r>
              <a:rPr lang="ru-RU" altLang="ko-KR" sz="2800" dirty="0" smtClean="0"/>
              <a:t> 367,1</a:t>
            </a:r>
            <a:endParaRPr lang="ru-RU" altLang="ko-KR" sz="280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3085001" y="3109628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млн 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966903" y="3671531"/>
            <a:ext cx="354897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4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Электрический транспорт</a:t>
            </a:r>
            <a:endParaRPr lang="ru-RU" sz="1400" b="1" dirty="0">
              <a:ln w="0"/>
              <a:solidFill>
                <a:srgbClr val="4343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Группа 51"/>
          <p:cNvGrpSpPr/>
          <p:nvPr/>
        </p:nvGrpSpPr>
        <p:grpSpPr>
          <a:xfrm>
            <a:off x="1316978" y="3283531"/>
            <a:ext cx="635314" cy="621307"/>
            <a:chOff x="8233509" y="560384"/>
            <a:chExt cx="635314" cy="621307"/>
          </a:xfrm>
        </p:grpSpPr>
        <p:sp>
          <p:nvSpPr>
            <p:cNvPr id="53" name="Овал 52"/>
            <p:cNvSpPr/>
            <p:nvPr/>
          </p:nvSpPr>
          <p:spPr>
            <a:xfrm>
              <a:off x="8233509" y="560384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1862" y="627320"/>
              <a:ext cx="463390" cy="434626"/>
            </a:xfrm>
            <a:prstGeom prst="rect">
              <a:avLst/>
            </a:prstGeom>
          </p:spPr>
        </p:pic>
      </p:grpSp>
      <p:grpSp>
        <p:nvGrpSpPr>
          <p:cNvPr id="55" name="Группа 54"/>
          <p:cNvGrpSpPr/>
          <p:nvPr/>
        </p:nvGrpSpPr>
        <p:grpSpPr>
          <a:xfrm>
            <a:off x="5520017" y="3583751"/>
            <a:ext cx="813037" cy="90719"/>
            <a:chOff x="8128740" y="3242444"/>
            <a:chExt cx="1415362" cy="81481"/>
          </a:xfrm>
        </p:grpSpPr>
        <p:cxnSp>
          <p:nvCxnSpPr>
            <p:cNvPr id="56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8128740" y="3242444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8509403" y="3323925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5350950" y="3168203"/>
            <a:ext cx="1314989" cy="43088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6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2800" dirty="0" smtClean="0"/>
              <a:t>1 942,2</a:t>
            </a:r>
            <a:endParaRPr lang="ru-RU" altLang="ko-KR" sz="2800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6414404" y="3107809"/>
            <a:ext cx="1212060" cy="301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млн 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5444960" y="3669362"/>
            <a:ext cx="257269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4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Автомобильный транспорт</a:t>
            </a:r>
            <a:endParaRPr lang="ru-RU" sz="1400" b="1" dirty="0">
              <a:ln w="0"/>
              <a:solidFill>
                <a:srgbClr val="4343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" name="Группа 60"/>
          <p:cNvGrpSpPr/>
          <p:nvPr/>
        </p:nvGrpSpPr>
        <p:grpSpPr>
          <a:xfrm>
            <a:off x="4568932" y="3295840"/>
            <a:ext cx="635314" cy="621307"/>
            <a:chOff x="8258071" y="3165801"/>
            <a:chExt cx="635314" cy="621307"/>
          </a:xfrm>
        </p:grpSpPr>
        <p:sp>
          <p:nvSpPr>
            <p:cNvPr id="62" name="Овал 61"/>
            <p:cNvSpPr/>
            <p:nvPr/>
          </p:nvSpPr>
          <p:spPr>
            <a:xfrm>
              <a:off x="8258071" y="3165801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5464" y="3249107"/>
              <a:ext cx="433275" cy="433275"/>
            </a:xfrm>
            <a:prstGeom prst="rect">
              <a:avLst/>
            </a:prstGeom>
          </p:spPr>
        </p:pic>
      </p:grpSp>
      <p:grpSp>
        <p:nvGrpSpPr>
          <p:cNvPr id="64" name="Группа 63"/>
          <p:cNvGrpSpPr/>
          <p:nvPr/>
        </p:nvGrpSpPr>
        <p:grpSpPr>
          <a:xfrm>
            <a:off x="5506453" y="4616021"/>
            <a:ext cx="813037" cy="90719"/>
            <a:chOff x="8128740" y="3242444"/>
            <a:chExt cx="1415362" cy="81481"/>
          </a:xfrm>
        </p:grpSpPr>
        <p:cxnSp>
          <p:nvCxnSpPr>
            <p:cNvPr id="65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8128740" y="3242444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8509403" y="3323925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7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5778126" y="4205581"/>
            <a:ext cx="1053298" cy="43088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6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2800" dirty="0" smtClean="0"/>
              <a:t>79,6</a:t>
            </a:r>
            <a:endParaRPr lang="ru-RU" altLang="ko-KR" sz="2800" dirty="0"/>
          </a:p>
        </p:txBody>
      </p:sp>
      <p:sp>
        <p:nvSpPr>
          <p:cNvPr id="68" name="Прямоугольник 67"/>
          <p:cNvSpPr/>
          <p:nvPr/>
        </p:nvSpPr>
        <p:spPr>
          <a:xfrm>
            <a:off x="5442605" y="4699590"/>
            <a:ext cx="175970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4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Водный транспорт</a:t>
            </a:r>
            <a:endParaRPr lang="ru-RU" sz="1400" b="1" dirty="0">
              <a:ln w="0"/>
              <a:solidFill>
                <a:srgbClr val="4343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Группа 68"/>
          <p:cNvGrpSpPr/>
          <p:nvPr/>
        </p:nvGrpSpPr>
        <p:grpSpPr>
          <a:xfrm>
            <a:off x="4594871" y="4316693"/>
            <a:ext cx="635314" cy="621307"/>
            <a:chOff x="8284668" y="4405955"/>
            <a:chExt cx="635314" cy="621307"/>
          </a:xfrm>
        </p:grpSpPr>
        <p:sp>
          <p:nvSpPr>
            <p:cNvPr id="70" name="Овал 69"/>
            <p:cNvSpPr/>
            <p:nvPr/>
          </p:nvSpPr>
          <p:spPr>
            <a:xfrm>
              <a:off x="8284668" y="4405955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40571" y1="31000" x2="40571" y2="31000"/>
                          <a14:foregroundMark x1="34964" y1="85300" x2="34964" y2="85300"/>
                          <a14:foregroundMark x1="53925" y1="93800" x2="53925" y2="93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1599" y="4474185"/>
              <a:ext cx="409291" cy="417218"/>
            </a:xfrm>
            <a:prstGeom prst="rect">
              <a:avLst/>
            </a:prstGeom>
          </p:spPr>
        </p:pic>
      </p:grpSp>
      <p:sp>
        <p:nvSpPr>
          <p:cNvPr id="72" name="Прямоугольник 71"/>
          <p:cNvSpPr/>
          <p:nvPr/>
        </p:nvSpPr>
        <p:spPr>
          <a:xfrm>
            <a:off x="6408390" y="4139284"/>
            <a:ext cx="1212060" cy="301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млн 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73" name="Группа 72"/>
          <p:cNvGrpSpPr/>
          <p:nvPr/>
        </p:nvGrpSpPr>
        <p:grpSpPr>
          <a:xfrm>
            <a:off x="2114769" y="4610516"/>
            <a:ext cx="813037" cy="91256"/>
            <a:chOff x="8128740" y="3242444"/>
            <a:chExt cx="1415362" cy="81481"/>
          </a:xfrm>
        </p:grpSpPr>
        <p:cxnSp>
          <p:nvCxnSpPr>
            <p:cNvPr id="74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8128740" y="3242444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8509403" y="3323925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6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2274481" y="4119067"/>
            <a:ext cx="1053298" cy="55399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6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ru-RU" altLang="ko-KR" dirty="0"/>
          </a:p>
        </p:txBody>
      </p:sp>
      <p:sp>
        <p:nvSpPr>
          <p:cNvPr id="77" name="Прямоугольник 76"/>
          <p:cNvSpPr/>
          <p:nvPr/>
        </p:nvSpPr>
        <p:spPr>
          <a:xfrm>
            <a:off x="3017294" y="4149868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млн 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2005107" y="4686099"/>
            <a:ext cx="23744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4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автобусов</a:t>
            </a:r>
          </a:p>
          <a:p>
            <a:r>
              <a:rPr lang="ru-RU" sz="1400" i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лизинг)</a:t>
            </a:r>
            <a:endParaRPr lang="ru-RU" sz="1400" i="1" dirty="0">
              <a:ln w="0"/>
              <a:solidFill>
                <a:srgbClr val="4343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2194438" y="4212091"/>
            <a:ext cx="1378548" cy="43088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6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2800" dirty="0" smtClean="0"/>
              <a:t>277,8</a:t>
            </a:r>
            <a:endParaRPr lang="ru-RU" altLang="ko-KR" sz="2800" dirty="0"/>
          </a:p>
        </p:txBody>
      </p:sp>
      <p:grpSp>
        <p:nvGrpSpPr>
          <p:cNvPr id="80" name="Группа 79"/>
          <p:cNvGrpSpPr/>
          <p:nvPr/>
        </p:nvGrpSpPr>
        <p:grpSpPr>
          <a:xfrm>
            <a:off x="1316978" y="4312298"/>
            <a:ext cx="635314" cy="621307"/>
            <a:chOff x="8236570" y="1865520"/>
            <a:chExt cx="635314" cy="621307"/>
          </a:xfrm>
        </p:grpSpPr>
        <p:sp>
          <p:nvSpPr>
            <p:cNvPr id="83" name="Овал 82"/>
            <p:cNvSpPr/>
            <p:nvPr/>
          </p:nvSpPr>
          <p:spPr>
            <a:xfrm>
              <a:off x="8236570" y="1865520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9385" y="1896775"/>
              <a:ext cx="545435" cy="545435"/>
            </a:xfrm>
            <a:prstGeom prst="rect">
              <a:avLst/>
            </a:prstGeom>
          </p:spPr>
        </p:pic>
      </p:grpSp>
      <p:sp>
        <p:nvSpPr>
          <p:cNvPr id="85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8689918" y="3285052"/>
            <a:ext cx="1833592" cy="92333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6000" dirty="0" smtClean="0">
                <a:solidFill>
                  <a:srgbClr val="3D655B"/>
                </a:solidFill>
              </a:rPr>
              <a:t>100,6</a:t>
            </a:r>
            <a:endParaRPr lang="ru-RU" altLang="ko-KR" sz="6000" dirty="0">
              <a:solidFill>
                <a:srgbClr val="3D655B"/>
              </a:solidFill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10374904" y="3324947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solidFill>
                  <a:srgbClr val="3D655B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млн </a:t>
            </a:r>
            <a:r>
              <a:rPr lang="ru-RU" sz="1400" b="1" i="1" dirty="0" smtClean="0">
                <a:solidFill>
                  <a:srgbClr val="3D655B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человек</a:t>
            </a:r>
            <a:endParaRPr lang="en-US" sz="1400" b="1" i="1" dirty="0">
              <a:solidFill>
                <a:srgbClr val="3D655B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9125566" y="4244675"/>
            <a:ext cx="267464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6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Перевезено</a:t>
            </a:r>
            <a:r>
              <a:rPr lang="ru-RU" sz="16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регулируемым тарифам</a:t>
            </a:r>
          </a:p>
        </p:txBody>
      </p:sp>
      <p:grpSp>
        <p:nvGrpSpPr>
          <p:cNvPr id="88" name="Группа 87"/>
          <p:cNvGrpSpPr/>
          <p:nvPr/>
        </p:nvGrpSpPr>
        <p:grpSpPr>
          <a:xfrm>
            <a:off x="8919044" y="4143744"/>
            <a:ext cx="1233005" cy="99520"/>
            <a:chOff x="8128740" y="3242444"/>
            <a:chExt cx="1415362" cy="81481"/>
          </a:xfrm>
        </p:grpSpPr>
        <p:cxnSp>
          <p:nvCxnSpPr>
            <p:cNvPr id="89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8128740" y="3242444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8509403" y="3323925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94818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5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9" grpId="0"/>
      <p:bldP spid="20" grpId="0" animBg="1"/>
      <p:bldP spid="21" grpId="0" animBg="1"/>
      <p:bldP spid="22" grpId="0"/>
      <p:bldP spid="23" grpId="0"/>
      <p:bldP spid="24" grpId="0"/>
      <p:bldP spid="25" grpId="0"/>
      <p:bldP spid="49" grpId="0" animBg="1"/>
      <p:bldP spid="50" grpId="0"/>
      <p:bldP spid="51" grpId="0"/>
      <p:bldP spid="58" grpId="0" animBg="1"/>
      <p:bldP spid="59" grpId="0"/>
      <p:bldP spid="60" grpId="0"/>
      <p:bldP spid="67" grpId="0" animBg="1"/>
      <p:bldP spid="68" grpId="0"/>
      <p:bldP spid="72" grpId="0"/>
      <p:bldP spid="77" grpId="0"/>
      <p:bldP spid="78" grpId="0"/>
      <p:bldP spid="79" grpId="0" animBg="1"/>
      <p:bldP spid="85" grpId="0" animBg="1"/>
      <p:bldP spid="86" grpId="0"/>
      <p:bldP spid="8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Группа 38"/>
          <p:cNvGrpSpPr/>
          <p:nvPr/>
        </p:nvGrpSpPr>
        <p:grpSpPr>
          <a:xfrm>
            <a:off x="3761998" y="4595869"/>
            <a:ext cx="2986973" cy="1815873"/>
            <a:chOff x="4687568" y="2902941"/>
            <a:chExt cx="2986973" cy="1815873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194" y="3062402"/>
              <a:ext cx="2963467" cy="1656412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chemeClr val="bg1"/>
              </a:solidFill>
              <a:prstDash val="solid"/>
            </a:ln>
            <a:effectLst/>
          </p:spPr>
        </p:pic>
        <p:grpSp>
          <p:nvGrpSpPr>
            <p:cNvPr id="41" name="Группа 40"/>
            <p:cNvGrpSpPr/>
            <p:nvPr/>
          </p:nvGrpSpPr>
          <p:grpSpPr>
            <a:xfrm>
              <a:off x="4687568" y="2902941"/>
              <a:ext cx="2986973" cy="470444"/>
              <a:chOff x="1827982" y="5013799"/>
              <a:chExt cx="2750089" cy="761342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1827982" y="5013799"/>
                <a:ext cx="2739268" cy="4434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Равнобедренный треугольник 42"/>
              <p:cNvSpPr/>
              <p:nvPr/>
            </p:nvSpPr>
            <p:spPr>
              <a:xfrm rot="16200000">
                <a:off x="2890548" y="4087619"/>
                <a:ext cx="635777" cy="2739268"/>
              </a:xfrm>
              <a:prstGeom prst="triangle">
                <a:avLst/>
              </a:prstGeom>
              <a:solidFill>
                <a:srgbClr val="2143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1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024" y="192129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118739" y="135353"/>
            <a:ext cx="10899090" cy="6941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40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КУЛЬТУРА, МОЛОДЕЖНАЯ ПОЛИТИКА</a:t>
            </a:r>
          </a:p>
        </p:txBody>
      </p:sp>
      <p:sp>
        <p:nvSpPr>
          <p:cNvPr id="8" name="Овал 7"/>
          <p:cNvSpPr/>
          <p:nvPr/>
        </p:nvSpPr>
        <p:spPr>
          <a:xfrm>
            <a:off x="11786631" y="6514983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23211" y="6455999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600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0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2499048" y="1150966"/>
            <a:ext cx="2402610" cy="92333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ko-KR" sz="6000" dirty="0" smtClean="0"/>
              <a:t>1 155</a:t>
            </a:r>
            <a:r>
              <a:rPr lang="ru-RU" altLang="ko-KR" sz="6000" dirty="0" smtClean="0"/>
              <a:t>,</a:t>
            </a:r>
            <a:r>
              <a:rPr lang="en-US" altLang="ko-KR" sz="6000" dirty="0" smtClean="0"/>
              <a:t>9</a:t>
            </a:r>
            <a:endParaRPr lang="ru-RU" altLang="ko-KR" sz="6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689696" y="1132256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млн 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682222" y="1351234"/>
            <a:ext cx="635314" cy="621307"/>
            <a:chOff x="3315386" y="4111931"/>
            <a:chExt cx="635314" cy="621307"/>
          </a:xfrm>
        </p:grpSpPr>
        <p:sp>
          <p:nvSpPr>
            <p:cNvPr id="14" name="Овал 13"/>
            <p:cNvSpPr/>
            <p:nvPr/>
          </p:nvSpPr>
          <p:spPr>
            <a:xfrm>
              <a:off x="3315386" y="4111931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 descr="Монеты контур">
              <a:extLst>
                <a:ext uri="{FF2B5EF4-FFF2-40B4-BE49-F238E27FC236}">
                  <a16:creationId xmlns="" xmlns:a16="http://schemas.microsoft.com/office/drawing/2014/main" id="{2E1A7412-C50B-4FC0-3B41-6AD32EBB4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389229" y="4170049"/>
              <a:ext cx="505734" cy="505734"/>
            </a:xfrm>
            <a:prstGeom prst="rect">
              <a:avLst/>
            </a:prstGeom>
          </p:spPr>
        </p:pic>
      </p:grpSp>
      <p:grpSp>
        <p:nvGrpSpPr>
          <p:cNvPr id="16" name="Группа 15"/>
          <p:cNvGrpSpPr/>
          <p:nvPr/>
        </p:nvGrpSpPr>
        <p:grpSpPr>
          <a:xfrm>
            <a:off x="2577225" y="1983762"/>
            <a:ext cx="1415362" cy="81481"/>
            <a:chOff x="3160553" y="1763040"/>
            <a:chExt cx="1415362" cy="81481"/>
          </a:xfrm>
        </p:grpSpPr>
        <p:cxnSp>
          <p:nvCxnSpPr>
            <p:cNvPr id="17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3160553" y="1763040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3541216" y="1844521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Прямоугольник 18"/>
          <p:cNvSpPr/>
          <p:nvPr/>
        </p:nvSpPr>
        <p:spPr>
          <a:xfrm>
            <a:off x="2439878" y="1960062"/>
            <a:ext cx="4011995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sz="28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</a:t>
            </a:r>
            <a:endParaRPr lang="ru-RU" sz="22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 году</a:t>
            </a:r>
            <a:endParaRPr lang="ru-RU" sz="22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720396" y="1338640"/>
            <a:ext cx="4964577" cy="1231368"/>
          </a:xfrm>
          <a:prstGeom prst="roundRect">
            <a:avLst/>
          </a:prstGeom>
          <a:noFill/>
          <a:ln w="28575">
            <a:solidFill>
              <a:srgbClr val="2143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FB18481-DCA3-4DBA-99B3-7F0452283A55}"/>
              </a:ext>
            </a:extLst>
          </p:cNvPr>
          <p:cNvSpPr txBox="1"/>
          <p:nvPr/>
        </p:nvSpPr>
        <p:spPr>
          <a:xfrm>
            <a:off x="7120569" y="1122380"/>
            <a:ext cx="30496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sz="2000" dirty="0" smtClean="0"/>
              <a:t>В Волгограде действуют</a:t>
            </a:r>
            <a:endParaRPr lang="ru-RU" sz="2400" i="1" dirty="0"/>
          </a:p>
        </p:txBody>
      </p:sp>
      <p:sp>
        <p:nvSpPr>
          <p:cNvPr id="26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7001294" y="1492841"/>
            <a:ext cx="827674" cy="92333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6000" dirty="0" smtClean="0"/>
              <a:t>14</a:t>
            </a:r>
            <a:endParaRPr lang="ru-RU" altLang="ko-KR" sz="6000" dirty="0"/>
          </a:p>
        </p:txBody>
      </p:sp>
      <p:sp>
        <p:nvSpPr>
          <p:cNvPr id="27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9359660" y="1512098"/>
            <a:ext cx="810515" cy="92333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6000" dirty="0" smtClean="0"/>
              <a:t>1</a:t>
            </a:r>
            <a:r>
              <a:rPr lang="en-US" altLang="ko-KR" sz="6000" dirty="0" smtClean="0"/>
              <a:t>2</a:t>
            </a:r>
            <a:endParaRPr lang="ru-RU" altLang="ko-KR" sz="60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773758" y="1677595"/>
            <a:ext cx="174384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600" b="1" dirty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6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чреждений культуры</a:t>
            </a:r>
            <a:endParaRPr lang="ru-RU" sz="1600" b="1" dirty="0">
              <a:ln w="0"/>
              <a:solidFill>
                <a:srgbClr val="4343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0120293" y="1553303"/>
            <a:ext cx="174384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600" b="1" dirty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6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чреждений молодежной политики</a:t>
            </a:r>
            <a:endParaRPr lang="ru-RU" sz="1600" b="1" dirty="0">
              <a:ln w="0"/>
              <a:solidFill>
                <a:srgbClr val="4343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7138444" y="3407668"/>
            <a:ext cx="635314" cy="621307"/>
            <a:chOff x="7138444" y="3407668"/>
            <a:chExt cx="635314" cy="621307"/>
          </a:xfrm>
        </p:grpSpPr>
        <p:sp>
          <p:nvSpPr>
            <p:cNvPr id="21" name="Овал 20"/>
            <p:cNvSpPr/>
            <p:nvPr/>
          </p:nvSpPr>
          <p:spPr>
            <a:xfrm>
              <a:off x="7138444" y="3407668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88568" y="3545238"/>
              <a:ext cx="348437" cy="350824"/>
            </a:xfrm>
            <a:prstGeom prst="rect">
              <a:avLst/>
            </a:prstGeom>
          </p:spPr>
        </p:pic>
      </p:grpSp>
      <p:grpSp>
        <p:nvGrpSpPr>
          <p:cNvPr id="30" name="Группа 29"/>
          <p:cNvGrpSpPr/>
          <p:nvPr/>
        </p:nvGrpSpPr>
        <p:grpSpPr>
          <a:xfrm>
            <a:off x="7138444" y="5057799"/>
            <a:ext cx="635314" cy="621307"/>
            <a:chOff x="7138444" y="5057799"/>
            <a:chExt cx="635314" cy="621307"/>
          </a:xfrm>
        </p:grpSpPr>
        <p:sp>
          <p:nvSpPr>
            <p:cNvPr id="23" name="Овал 22"/>
            <p:cNvSpPr/>
            <p:nvPr/>
          </p:nvSpPr>
          <p:spPr>
            <a:xfrm>
              <a:off x="7138444" y="5057799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53058" y="5194018"/>
              <a:ext cx="410582" cy="370417"/>
            </a:xfrm>
            <a:prstGeom prst="rect">
              <a:avLst/>
            </a:prstGeom>
          </p:spPr>
        </p:pic>
      </p:grpSp>
      <p:sp>
        <p:nvSpPr>
          <p:cNvPr id="31" name="Прямоугольник 30"/>
          <p:cNvSpPr/>
          <p:nvPr/>
        </p:nvSpPr>
        <p:spPr>
          <a:xfrm>
            <a:off x="7893614" y="3168394"/>
            <a:ext cx="438323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</a:t>
            </a:r>
          </a:p>
          <a:p>
            <a:r>
              <a:rPr lang="ru-RU" sz="48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8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342</a:t>
            </a:r>
            <a:r>
              <a:rPr lang="ru-RU" sz="36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7893614" y="4816959"/>
            <a:ext cx="438323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</a:t>
            </a:r>
          </a:p>
          <a:p>
            <a:r>
              <a:rPr lang="ru-RU" sz="48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1 553,7</a:t>
            </a:r>
            <a:r>
              <a:rPr lang="ru-RU" sz="25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</a:t>
            </a:r>
            <a:r>
              <a:rPr lang="ru-RU" sz="25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1369256" y="3201550"/>
            <a:ext cx="2986973" cy="1815873"/>
            <a:chOff x="1651403" y="2902941"/>
            <a:chExt cx="2986973" cy="1815873"/>
          </a:xfrm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403" y="3062402"/>
              <a:ext cx="2986973" cy="1656412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chemeClr val="bg1"/>
              </a:solidFill>
              <a:prstDash val="solid"/>
            </a:ln>
            <a:effectLst/>
          </p:spPr>
        </p:pic>
        <p:grpSp>
          <p:nvGrpSpPr>
            <p:cNvPr id="35" name="Группа 34"/>
            <p:cNvGrpSpPr/>
            <p:nvPr/>
          </p:nvGrpSpPr>
          <p:grpSpPr>
            <a:xfrm>
              <a:off x="1651403" y="2902941"/>
              <a:ext cx="2986973" cy="470444"/>
              <a:chOff x="1827982" y="5013799"/>
              <a:chExt cx="2750089" cy="761342"/>
            </a:xfrm>
          </p:grpSpPr>
          <p:sp>
            <p:nvSpPr>
              <p:cNvPr id="36" name="Прямоугольник 35"/>
              <p:cNvSpPr/>
              <p:nvPr/>
            </p:nvSpPr>
            <p:spPr>
              <a:xfrm>
                <a:off x="1827982" y="5013799"/>
                <a:ext cx="2739268" cy="4434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Равнобедренный треугольник 36"/>
              <p:cNvSpPr/>
              <p:nvPr/>
            </p:nvSpPr>
            <p:spPr>
              <a:xfrm rot="16200000">
                <a:off x="2890548" y="4087619"/>
                <a:ext cx="635777" cy="2739268"/>
              </a:xfrm>
              <a:prstGeom prst="triangle">
                <a:avLst/>
              </a:prstGeom>
              <a:solidFill>
                <a:srgbClr val="2143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38" name="Прямоугольник 37"/>
          <p:cNvSpPr/>
          <p:nvPr/>
        </p:nvSpPr>
        <p:spPr>
          <a:xfrm>
            <a:off x="4375694" y="3867798"/>
            <a:ext cx="24442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Молодежный фестиваль #ТриЧетыре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1296091" y="5314491"/>
            <a:ext cx="24145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</a:t>
            </a:r>
          </a:p>
          <a:p>
            <a:pPr algn="ctr"/>
            <a:r>
              <a:rPr lang="ru-RU" sz="14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историко-культурного фестиваля семейных традиций </a:t>
            </a:r>
          </a:p>
        </p:txBody>
      </p:sp>
      <p:sp>
        <p:nvSpPr>
          <p:cNvPr id="45" name="Прямоугольник 44"/>
          <p:cNvSpPr/>
          <p:nvPr/>
        </p:nvSpPr>
        <p:spPr>
          <a:xfrm rot="16200000">
            <a:off x="-2425627" y="3452486"/>
            <a:ext cx="5887160" cy="775815"/>
          </a:xfrm>
          <a:prstGeom prst="rect">
            <a:avLst/>
          </a:prstGeom>
          <a:solidFill>
            <a:srgbClr val="214387"/>
          </a:solidFill>
          <a:ln>
            <a:solidFill>
              <a:srgbClr val="2143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7436A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 rot="16200000">
            <a:off x="-1093132" y="2768119"/>
            <a:ext cx="3204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</a:t>
            </a:r>
          </a:p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Волгограда за 2025 год</a:t>
            </a:r>
            <a:endParaRPr lang="ru-RU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12755" y="4696282"/>
            <a:ext cx="63072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-526111" y="5419299"/>
            <a:ext cx="2075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33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9" grpId="0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1" grpId="0"/>
      <p:bldP spid="32" grpId="0"/>
      <p:bldP spid="38" grpId="0"/>
      <p:bldP spid="4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024" y="192129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118739" y="135353"/>
            <a:ext cx="10899090" cy="6941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40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</a:t>
            </a:r>
            <a:endParaRPr lang="en-US" altLang="ru-RU" sz="2800" b="1" i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1786631" y="6514983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23211" y="6455999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600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10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2499048" y="1150966"/>
            <a:ext cx="2402610" cy="92333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6000" dirty="0" smtClean="0"/>
              <a:t>625,6</a:t>
            </a:r>
            <a:endParaRPr lang="ru-RU" altLang="ko-KR" sz="6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222971" y="1132256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млн 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682222" y="1351234"/>
            <a:ext cx="635314" cy="621307"/>
            <a:chOff x="3315386" y="4111931"/>
            <a:chExt cx="635314" cy="621307"/>
          </a:xfrm>
        </p:grpSpPr>
        <p:sp>
          <p:nvSpPr>
            <p:cNvPr id="14" name="Овал 13"/>
            <p:cNvSpPr/>
            <p:nvPr/>
          </p:nvSpPr>
          <p:spPr>
            <a:xfrm>
              <a:off x="3315386" y="4111931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 descr="Монеты контур">
              <a:extLst>
                <a:ext uri="{FF2B5EF4-FFF2-40B4-BE49-F238E27FC236}">
                  <a16:creationId xmlns="" xmlns:a16="http://schemas.microsoft.com/office/drawing/2014/main" id="{2E1A7412-C50B-4FC0-3B41-6AD32EBB4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389229" y="4170049"/>
              <a:ext cx="505734" cy="505734"/>
            </a:xfrm>
            <a:prstGeom prst="rect">
              <a:avLst/>
            </a:prstGeom>
          </p:spPr>
        </p:pic>
      </p:grpSp>
      <p:grpSp>
        <p:nvGrpSpPr>
          <p:cNvPr id="16" name="Группа 15"/>
          <p:cNvGrpSpPr/>
          <p:nvPr/>
        </p:nvGrpSpPr>
        <p:grpSpPr>
          <a:xfrm>
            <a:off x="2577225" y="1983762"/>
            <a:ext cx="1415362" cy="81481"/>
            <a:chOff x="3160553" y="1763040"/>
            <a:chExt cx="1415362" cy="81481"/>
          </a:xfrm>
        </p:grpSpPr>
        <p:cxnSp>
          <p:nvCxnSpPr>
            <p:cNvPr id="17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3160553" y="1763040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直接连接符 54">
              <a:extLst>
                <a:ext uri="{FF2B5EF4-FFF2-40B4-BE49-F238E27FC236}">
                  <a16:creationId xmlns:a16="http://schemas.microsoft.com/office/drawing/2014/main" xmlns="" id="{05111ACB-1D90-4E53-B28C-54FBBF15FD6C}"/>
                </a:ext>
              </a:extLst>
            </p:cNvPr>
            <p:cNvCxnSpPr/>
            <p:nvPr/>
          </p:nvCxnSpPr>
          <p:spPr>
            <a:xfrm>
              <a:off x="3541216" y="1844521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Прямоугольник 18"/>
          <p:cNvSpPr/>
          <p:nvPr/>
        </p:nvSpPr>
        <p:spPr>
          <a:xfrm>
            <a:off x="2439878" y="1960062"/>
            <a:ext cx="4011995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sz="28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</a:t>
            </a:r>
            <a:endParaRPr lang="ru-RU" sz="22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 году</a:t>
            </a:r>
            <a:endParaRPr lang="ru-RU" sz="22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7043194" y="4206671"/>
            <a:ext cx="635314" cy="621307"/>
            <a:chOff x="7138444" y="3407668"/>
            <a:chExt cx="635314" cy="621307"/>
          </a:xfrm>
        </p:grpSpPr>
        <p:sp>
          <p:nvSpPr>
            <p:cNvPr id="21" name="Овал 20"/>
            <p:cNvSpPr/>
            <p:nvPr/>
          </p:nvSpPr>
          <p:spPr>
            <a:xfrm>
              <a:off x="7138444" y="3407668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88568" y="3545238"/>
              <a:ext cx="348437" cy="350824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7043194" y="5475061"/>
            <a:ext cx="635314" cy="621307"/>
            <a:chOff x="7138444" y="5057799"/>
            <a:chExt cx="635314" cy="621307"/>
          </a:xfrm>
        </p:grpSpPr>
        <p:sp>
          <p:nvSpPr>
            <p:cNvPr id="24" name="Овал 23"/>
            <p:cNvSpPr/>
            <p:nvPr/>
          </p:nvSpPr>
          <p:spPr>
            <a:xfrm>
              <a:off x="7138444" y="5057799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53058" y="5194018"/>
              <a:ext cx="410582" cy="370417"/>
            </a:xfrm>
            <a:prstGeom prst="rect">
              <a:avLst/>
            </a:prstGeom>
          </p:spPr>
        </p:pic>
      </p:grpSp>
      <p:sp>
        <p:nvSpPr>
          <p:cNvPr id="27" name="Прямоугольник 26"/>
          <p:cNvSpPr/>
          <p:nvPr/>
        </p:nvSpPr>
        <p:spPr>
          <a:xfrm>
            <a:off x="7798364" y="5402898"/>
            <a:ext cx="43832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 </a:t>
            </a:r>
            <a:r>
              <a:rPr lang="ru-RU" sz="36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</a:t>
            </a:r>
            <a:r>
              <a:rPr lang="en-US" sz="36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,2</a:t>
            </a:r>
            <a:r>
              <a:rPr lang="ru-RU" sz="25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</a:t>
            </a:r>
            <a:r>
              <a:rPr lang="ru-RU" sz="25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7798364" y="3994031"/>
            <a:ext cx="4383235" cy="847026"/>
            <a:chOff x="7893614" y="3168394"/>
            <a:chExt cx="4383235" cy="847026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893614" y="3168394"/>
              <a:ext cx="438323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ln w="0"/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Проведено </a:t>
              </a:r>
              <a:r>
                <a:rPr lang="ru-RU" sz="3600" b="1" dirty="0" smtClean="0">
                  <a:ln w="0"/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1 643</a:t>
              </a:r>
              <a:r>
                <a:rPr lang="ru-RU" sz="2500" b="1" dirty="0">
                  <a:ln w="0"/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500" b="1" dirty="0" smtClean="0">
                  <a:ln w="0"/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мероприятия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7893614" y="3707643"/>
              <a:ext cx="438323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ln w="0"/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(физкультурных и спортивных)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7798364" y="1082912"/>
            <a:ext cx="4383235" cy="1182000"/>
            <a:chOff x="7893614" y="1109539"/>
            <a:chExt cx="4383235" cy="1182000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7893614" y="1109539"/>
              <a:ext cx="4383235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ln w="0"/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Открыто </a:t>
              </a:r>
              <a:r>
                <a:rPr lang="ru-RU" sz="3600" b="1" dirty="0" smtClean="0">
                  <a:ln w="0"/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ru-RU" sz="2500" b="1" dirty="0" smtClean="0">
                  <a:ln w="0"/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b="1" dirty="0" smtClean="0">
                  <a:ln w="0"/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многофункциональных</a:t>
              </a:r>
            </a:p>
            <a:p>
              <a:r>
                <a:rPr lang="ru-RU" sz="2200" b="1" dirty="0">
                  <a:ln w="0"/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спортивных площадок</a:t>
              </a: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7893614" y="1983762"/>
              <a:ext cx="438323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ln w="0"/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Дзержинском, Ворошиловском районах </a:t>
              </a:r>
              <a:endParaRPr lang="ru-RU" sz="1400" b="1" dirty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7043194" y="1518688"/>
            <a:ext cx="635314" cy="621307"/>
            <a:chOff x="7138444" y="1518688"/>
            <a:chExt cx="635314" cy="621307"/>
          </a:xfrm>
        </p:grpSpPr>
        <p:sp>
          <p:nvSpPr>
            <p:cNvPr id="30" name="Овал 29"/>
            <p:cNvSpPr/>
            <p:nvPr/>
          </p:nvSpPr>
          <p:spPr>
            <a:xfrm>
              <a:off x="7138444" y="1518688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66615" y="1624675"/>
              <a:ext cx="379268" cy="412344"/>
            </a:xfrm>
            <a:prstGeom prst="rect">
              <a:avLst/>
            </a:prstGeom>
          </p:spPr>
        </p:pic>
      </p:grpSp>
      <p:grpSp>
        <p:nvGrpSpPr>
          <p:cNvPr id="37" name="Группа 36"/>
          <p:cNvGrpSpPr/>
          <p:nvPr/>
        </p:nvGrpSpPr>
        <p:grpSpPr>
          <a:xfrm>
            <a:off x="7043194" y="2841677"/>
            <a:ext cx="635314" cy="621307"/>
            <a:chOff x="7138444" y="2841677"/>
            <a:chExt cx="635314" cy="621307"/>
          </a:xfrm>
        </p:grpSpPr>
        <p:sp>
          <p:nvSpPr>
            <p:cNvPr id="32" name="Овал 31"/>
            <p:cNvSpPr/>
            <p:nvPr/>
          </p:nvSpPr>
          <p:spPr>
            <a:xfrm>
              <a:off x="7138444" y="2841677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52106" y="2957481"/>
              <a:ext cx="400472" cy="386083"/>
            </a:xfrm>
            <a:prstGeom prst="rect">
              <a:avLst/>
            </a:prstGeom>
          </p:spPr>
        </p:pic>
      </p:grpSp>
      <p:grpSp>
        <p:nvGrpSpPr>
          <p:cNvPr id="38" name="Группа 37"/>
          <p:cNvGrpSpPr/>
          <p:nvPr/>
        </p:nvGrpSpPr>
        <p:grpSpPr>
          <a:xfrm>
            <a:off x="7751076" y="2595834"/>
            <a:ext cx="4383235" cy="818008"/>
            <a:chOff x="7893614" y="1109539"/>
            <a:chExt cx="4383235" cy="818008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7893614" y="1109539"/>
              <a:ext cx="438323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ln w="0"/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Открыт </a:t>
              </a:r>
              <a:r>
                <a:rPr lang="ru-RU" sz="3600" b="1" dirty="0">
                  <a:ln w="0"/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ru-RU" sz="2500" b="1" dirty="0" smtClean="0">
                  <a:ln w="0"/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памп-трек</a:t>
              </a: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7893614" y="1619770"/>
              <a:ext cx="438323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ln w="0"/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Дзержинском районе </a:t>
              </a:r>
              <a:endParaRPr lang="ru-RU" sz="1400" b="1" dirty="0">
                <a:ln w="0"/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3611924" y="4483715"/>
            <a:ext cx="2986973" cy="1838366"/>
            <a:chOff x="2072202" y="2571177"/>
            <a:chExt cx="2986973" cy="1838366"/>
          </a:xfrm>
        </p:grpSpPr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2202" y="2753131"/>
              <a:ext cx="2975220" cy="1656412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chemeClr val="bg1"/>
              </a:solidFill>
              <a:prstDash val="solid"/>
            </a:ln>
            <a:effectLst/>
          </p:spPr>
        </p:pic>
        <p:grpSp>
          <p:nvGrpSpPr>
            <p:cNvPr id="49" name="Группа 48"/>
            <p:cNvGrpSpPr/>
            <p:nvPr/>
          </p:nvGrpSpPr>
          <p:grpSpPr>
            <a:xfrm>
              <a:off x="2072202" y="2571177"/>
              <a:ext cx="2986973" cy="470444"/>
              <a:chOff x="1827982" y="5013799"/>
              <a:chExt cx="2750089" cy="761342"/>
            </a:xfrm>
          </p:grpSpPr>
          <p:sp>
            <p:nvSpPr>
              <p:cNvPr id="50" name="Прямоугольник 49"/>
              <p:cNvSpPr/>
              <p:nvPr/>
            </p:nvSpPr>
            <p:spPr>
              <a:xfrm>
                <a:off x="1827982" y="5013799"/>
                <a:ext cx="2739268" cy="4434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Равнобедренный треугольник 50"/>
              <p:cNvSpPr/>
              <p:nvPr/>
            </p:nvSpPr>
            <p:spPr>
              <a:xfrm rot="16200000">
                <a:off x="2890548" y="4087619"/>
                <a:ext cx="635777" cy="2739268"/>
              </a:xfrm>
              <a:prstGeom prst="triangle">
                <a:avLst/>
              </a:prstGeom>
              <a:solidFill>
                <a:srgbClr val="2143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52" name="Прямоугольник 51"/>
          <p:cNvSpPr/>
          <p:nvPr/>
        </p:nvSpPr>
        <p:spPr>
          <a:xfrm>
            <a:off x="1121789" y="5243033"/>
            <a:ext cx="23914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Памп-трек</a:t>
            </a:r>
          </a:p>
          <a:p>
            <a:pPr algn="ctr"/>
            <a:r>
              <a:rPr lang="ru-RU" sz="14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«Парк героев-летчиков»</a:t>
            </a:r>
            <a:endParaRPr lang="ru-RU" sz="14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Дзержинском </a:t>
            </a:r>
            <a:r>
              <a:rPr lang="ru-RU" sz="14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4382631" y="3480409"/>
            <a:ext cx="24442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Многофункциональная</a:t>
            </a:r>
          </a:p>
          <a:p>
            <a:pPr algn="ctr"/>
            <a:r>
              <a:rPr lang="ru-RU" sz="14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портивная площадка</a:t>
            </a:r>
            <a:endParaRPr lang="ru-RU" sz="14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Дзержинском районе</a:t>
            </a:r>
          </a:p>
        </p:txBody>
      </p:sp>
      <p:grpSp>
        <p:nvGrpSpPr>
          <p:cNvPr id="54" name="Группа 53"/>
          <p:cNvGrpSpPr/>
          <p:nvPr/>
        </p:nvGrpSpPr>
        <p:grpSpPr>
          <a:xfrm>
            <a:off x="1242011" y="2984915"/>
            <a:ext cx="2986974" cy="1839078"/>
            <a:chOff x="5222070" y="3027940"/>
            <a:chExt cx="2986974" cy="1839078"/>
          </a:xfrm>
        </p:grpSpPr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2071" y="3210606"/>
              <a:ext cx="2986973" cy="1656412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chemeClr val="bg1"/>
              </a:solidFill>
              <a:prstDash val="solid"/>
            </a:ln>
            <a:effectLst/>
          </p:spPr>
        </p:pic>
        <p:grpSp>
          <p:nvGrpSpPr>
            <p:cNvPr id="56" name="Группа 55"/>
            <p:cNvGrpSpPr/>
            <p:nvPr/>
          </p:nvGrpSpPr>
          <p:grpSpPr>
            <a:xfrm>
              <a:off x="5222070" y="3027940"/>
              <a:ext cx="2986973" cy="470444"/>
              <a:chOff x="1827982" y="5013799"/>
              <a:chExt cx="2750089" cy="761342"/>
            </a:xfrm>
          </p:grpSpPr>
          <p:sp>
            <p:nvSpPr>
              <p:cNvPr id="57" name="Прямоугольник 56"/>
              <p:cNvSpPr/>
              <p:nvPr/>
            </p:nvSpPr>
            <p:spPr>
              <a:xfrm>
                <a:off x="1827982" y="5013799"/>
                <a:ext cx="2739268" cy="4434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Равнобедренный треугольник 57"/>
              <p:cNvSpPr/>
              <p:nvPr/>
            </p:nvSpPr>
            <p:spPr>
              <a:xfrm rot="16200000">
                <a:off x="2890548" y="4087619"/>
                <a:ext cx="635777" cy="2739268"/>
              </a:xfrm>
              <a:prstGeom prst="triangle">
                <a:avLst/>
              </a:prstGeom>
              <a:solidFill>
                <a:srgbClr val="2143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59" name="Прямоугольник 58"/>
          <p:cNvSpPr/>
          <p:nvPr/>
        </p:nvSpPr>
        <p:spPr>
          <a:xfrm rot="16200000">
            <a:off x="-2425627" y="3452486"/>
            <a:ext cx="5887160" cy="775815"/>
          </a:xfrm>
          <a:prstGeom prst="rect">
            <a:avLst/>
          </a:prstGeom>
          <a:solidFill>
            <a:srgbClr val="214387"/>
          </a:solidFill>
          <a:ln>
            <a:solidFill>
              <a:srgbClr val="2143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7436A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 rot="16200000">
            <a:off x="-1093132" y="2768119"/>
            <a:ext cx="3204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</a:t>
            </a:r>
          </a:p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Волгограда за 2025 год</a:t>
            </a:r>
            <a:endParaRPr lang="ru-RU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212755" y="4696282"/>
            <a:ext cx="63072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61"/>
          <p:cNvSpPr txBox="1"/>
          <p:nvPr/>
        </p:nvSpPr>
        <p:spPr>
          <a:xfrm rot="16200000">
            <a:off x="-526111" y="5419299"/>
            <a:ext cx="2075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96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9" grpId="0"/>
      <p:bldP spid="27" grpId="0"/>
      <p:bldP spid="52" grpId="0"/>
      <p:bldP spid="5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024" y="192129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 rot="16200000">
            <a:off x="-2425627" y="3452486"/>
            <a:ext cx="5887160" cy="775815"/>
          </a:xfrm>
          <a:prstGeom prst="rect">
            <a:avLst/>
          </a:prstGeom>
          <a:solidFill>
            <a:srgbClr val="214387"/>
          </a:solidFill>
          <a:ln>
            <a:solidFill>
              <a:srgbClr val="2143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7436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1093132" y="4854376"/>
            <a:ext cx="3204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</a:t>
            </a:r>
          </a:p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Волгограда за 2025 год</a:t>
            </a:r>
            <a:endParaRPr lang="ru-RU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18739" y="135353"/>
            <a:ext cx="10899090" cy="6941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40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  <a:endParaRPr lang="en-US" altLang="ru-RU" sz="2800" b="1" dirty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11786631" y="6514983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731113" y="645784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600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</p:txBody>
      </p:sp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val="4278028866"/>
              </p:ext>
            </p:extLst>
          </p:nvPr>
        </p:nvGraphicFramePr>
        <p:xfrm>
          <a:off x="1289621" y="2809766"/>
          <a:ext cx="5262392" cy="3705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9" name="Прямоугольник 48"/>
          <p:cNvSpPr/>
          <p:nvPr/>
        </p:nvSpPr>
        <p:spPr>
          <a:xfrm>
            <a:off x="5339953" y="2152216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млн 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3" name="Левая фигурная скобка 52"/>
          <p:cNvSpPr/>
          <p:nvPr/>
        </p:nvSpPr>
        <p:spPr>
          <a:xfrm rot="5400000">
            <a:off x="3797189" y="1415613"/>
            <a:ext cx="159347" cy="2564916"/>
          </a:xfrm>
          <a:prstGeom prst="leftBrac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3408038" y="2124011"/>
            <a:ext cx="1025558" cy="31891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7 220,0</a:t>
            </a:r>
            <a:endParaRPr lang="ru-RU" sz="2000" b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2" name="Надпись 156"/>
          <p:cNvSpPr txBox="1"/>
          <p:nvPr/>
        </p:nvSpPr>
        <p:spPr>
          <a:xfrm>
            <a:off x="1788000" y="1117071"/>
            <a:ext cx="424199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tabLst>
                <a:tab pos="347663" algn="l"/>
              </a:tabLst>
            </a:pPr>
            <a:r>
              <a:rPr lang="ru-RU" sz="2400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МУНИЦИПАЛЬНОГО ДОЛГА</a:t>
            </a:r>
            <a:endParaRPr lang="ru-RU" sz="2400" dirty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3" name="Группа 62"/>
          <p:cNvGrpSpPr/>
          <p:nvPr/>
        </p:nvGrpSpPr>
        <p:grpSpPr>
          <a:xfrm>
            <a:off x="6655373" y="1432446"/>
            <a:ext cx="5252349" cy="1930073"/>
            <a:chOff x="1249673" y="4507855"/>
            <a:chExt cx="5252349" cy="1930073"/>
          </a:xfrm>
        </p:grpSpPr>
        <p:sp>
          <p:nvSpPr>
            <p:cNvPr id="64" name="Прямоугольник 63"/>
            <p:cNvSpPr/>
            <p:nvPr/>
          </p:nvSpPr>
          <p:spPr>
            <a:xfrm>
              <a:off x="1459054" y="4507855"/>
              <a:ext cx="4918120" cy="1930073"/>
            </a:xfrm>
            <a:prstGeom prst="rect">
              <a:avLst/>
            </a:prstGeom>
            <a:solidFill>
              <a:srgbClr val="CFCFC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65" name="Надпись 82"/>
            <p:cNvSpPr txBox="1"/>
            <p:nvPr/>
          </p:nvSpPr>
          <p:spPr>
            <a:xfrm>
              <a:off x="4190171" y="5193093"/>
              <a:ext cx="2311851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rtl="0"/>
              <a:r>
                <a:rPr lang="ru-RU" sz="8000" b="1" dirty="0" smtClean="0"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59%</a:t>
              </a:r>
              <a:endParaRPr lang="ru-RU" sz="8000" b="1" dirty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6" name="Прямая соединительная линия 65"/>
            <p:cNvCxnSpPr/>
            <p:nvPr/>
          </p:nvCxnSpPr>
          <p:spPr>
            <a:xfrm>
              <a:off x="3988567" y="5431700"/>
              <a:ext cx="0" cy="814387"/>
            </a:xfrm>
            <a:prstGeom prst="line">
              <a:avLst/>
            </a:prstGeom>
            <a:ln w="19050">
              <a:solidFill>
                <a:srgbClr val="3035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Надпись 156"/>
            <p:cNvSpPr txBox="1"/>
            <p:nvPr/>
          </p:nvSpPr>
          <p:spPr>
            <a:xfrm>
              <a:off x="1538676" y="4576140"/>
              <a:ext cx="4779529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>
                <a:tabLst>
                  <a:tab pos="347663" algn="l"/>
                </a:tabLst>
              </a:pPr>
              <a:r>
                <a:rPr lang="ru-RU" sz="2400" dirty="0" smtClean="0"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ДОЛЯ</a:t>
              </a:r>
            </a:p>
            <a:p>
              <a:pPr algn="ctr" rtl="0">
                <a:tabLst>
                  <a:tab pos="347663" algn="l"/>
                </a:tabLst>
              </a:pPr>
              <a:r>
                <a:rPr lang="ru-RU" sz="2400" dirty="0" smtClean="0"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БЮДЖЕТНОГО КРЕДИТА</a:t>
              </a:r>
              <a:endParaRPr lang="ru-RU" sz="2400" dirty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1249673" y="5346450"/>
              <a:ext cx="2478938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ru-RU" altLang="ru-RU" sz="1600" i="1" dirty="0">
                  <a:solidFill>
                    <a:srgbClr val="3035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бюджетный </a:t>
              </a:r>
              <a:r>
                <a:rPr lang="ru-RU" altLang="ru-RU" sz="1600" i="1" dirty="0" smtClean="0">
                  <a:solidFill>
                    <a:srgbClr val="3035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кредит</a:t>
              </a:r>
            </a:p>
            <a:p>
              <a:pPr algn="r"/>
              <a:r>
                <a:rPr lang="ru-RU" altLang="ru-RU" sz="1600" i="1" dirty="0" smtClean="0">
                  <a:solidFill>
                    <a:srgbClr val="3035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для замещения</a:t>
              </a:r>
            </a:p>
            <a:p>
              <a:pPr algn="r"/>
              <a:r>
                <a:rPr lang="ru-RU" altLang="ru-RU" sz="1600" i="1" dirty="0" smtClean="0">
                  <a:solidFill>
                    <a:srgbClr val="3035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кредитов </a:t>
              </a:r>
              <a:r>
                <a:rPr lang="ru-RU" altLang="ru-RU" sz="1600" i="1" dirty="0">
                  <a:solidFill>
                    <a:srgbClr val="3035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 кредитных организаций под 0,1% 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6864754" y="3764049"/>
            <a:ext cx="4903841" cy="1930075"/>
            <a:chOff x="6864754" y="3764049"/>
            <a:chExt cx="4903841" cy="1930075"/>
          </a:xfrm>
        </p:grpSpPr>
        <p:sp>
          <p:nvSpPr>
            <p:cNvPr id="77" name="Прямоугольник 76"/>
            <p:cNvSpPr/>
            <p:nvPr/>
          </p:nvSpPr>
          <p:spPr>
            <a:xfrm>
              <a:off x="6864754" y="3764049"/>
              <a:ext cx="4903841" cy="1930075"/>
            </a:xfrm>
            <a:prstGeom prst="rect">
              <a:avLst/>
            </a:prstGeom>
            <a:solidFill>
              <a:srgbClr val="CFCFC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cxnSp>
          <p:nvCxnSpPr>
            <p:cNvPr id="80" name="Прямая соединительная линия 79"/>
            <p:cNvCxnSpPr/>
            <p:nvPr/>
          </p:nvCxnSpPr>
          <p:spPr>
            <a:xfrm>
              <a:off x="9354495" y="4687895"/>
              <a:ext cx="0" cy="814387"/>
            </a:xfrm>
            <a:prstGeom prst="line">
              <a:avLst/>
            </a:prstGeom>
            <a:ln w="19050">
              <a:solidFill>
                <a:srgbClr val="3035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Прямоугольник 96"/>
            <p:cNvSpPr/>
            <p:nvPr/>
          </p:nvSpPr>
          <p:spPr>
            <a:xfrm>
              <a:off x="6981530" y="4707839"/>
              <a:ext cx="2150648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ru-RU" altLang="ru-RU" sz="1600" i="1" dirty="0">
                  <a:solidFill>
                    <a:srgbClr val="3035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снижение</a:t>
              </a:r>
            </a:p>
            <a:p>
              <a:pPr algn="r"/>
              <a:r>
                <a:rPr lang="ru-RU" altLang="ru-RU" sz="1600" i="1" dirty="0">
                  <a:solidFill>
                    <a:srgbClr val="3035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 факту 2024 года</a:t>
              </a:r>
            </a:p>
            <a:p>
              <a:pPr algn="r"/>
              <a:r>
                <a:rPr lang="ru-RU" altLang="ru-RU" sz="1600" i="1" dirty="0">
                  <a:solidFill>
                    <a:srgbClr val="3035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(с 61% до 50%) </a:t>
              </a:r>
            </a:p>
          </p:txBody>
        </p:sp>
        <p:sp>
          <p:nvSpPr>
            <p:cNvPr id="98" name="Надпись 82"/>
            <p:cNvSpPr txBox="1"/>
            <p:nvPr/>
          </p:nvSpPr>
          <p:spPr>
            <a:xfrm>
              <a:off x="9650478" y="4449288"/>
              <a:ext cx="1995226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rtl="0"/>
              <a:r>
                <a:rPr lang="ru-RU" sz="8000" b="1" dirty="0" smtClean="0"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11%</a:t>
              </a:r>
              <a:endParaRPr lang="ru-RU" sz="8000" b="1" dirty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Надпись 156"/>
            <p:cNvSpPr txBox="1"/>
            <p:nvPr/>
          </p:nvSpPr>
          <p:spPr>
            <a:xfrm>
              <a:off x="7192725" y="3833732"/>
              <a:ext cx="4241990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>
                <a:tabLst>
                  <a:tab pos="347663" algn="l"/>
                </a:tabLst>
              </a:pPr>
              <a:r>
                <a:rPr lang="ru-RU" sz="2400" dirty="0" smtClean="0"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ДИНАМИКА</a:t>
              </a:r>
            </a:p>
            <a:p>
              <a:pPr algn="ctr" rtl="0">
                <a:tabLst>
                  <a:tab pos="347663" algn="l"/>
                </a:tabLst>
              </a:pPr>
              <a:r>
                <a:rPr lang="ru-RU" sz="2400" dirty="0" smtClean="0"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ДОЛГОВОЙ НАГРУЗКИ</a:t>
              </a:r>
              <a:endParaRPr lang="ru-RU" sz="2400" dirty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Стрелка вверх 99"/>
            <p:cNvSpPr/>
            <p:nvPr/>
          </p:nvSpPr>
          <p:spPr>
            <a:xfrm rot="10800000" flipH="1">
              <a:off x="9284615" y="4699971"/>
              <a:ext cx="254059" cy="852848"/>
            </a:xfrm>
            <a:prstGeom prst="upArrow">
              <a:avLst/>
            </a:prstGeom>
            <a:solidFill>
              <a:srgbClr val="4A7A6D"/>
            </a:solidFill>
            <a:ln w="19050">
              <a:solidFill>
                <a:srgbClr val="3D65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1438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9341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5" grpId="0">
        <p:bldSub>
          <a:bldChart bld="category"/>
        </p:bldSub>
      </p:bldGraphic>
      <p:bldP spid="49" grpId="0"/>
      <p:bldP spid="53" grpId="0" animBg="1"/>
      <p:bldP spid="61" grpId="0"/>
      <p:bldP spid="6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139775" y="135353"/>
            <a:ext cx="10899090" cy="69410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40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КОМПЛЕКСНАЯ ПРОГРАММА</a:t>
            </a:r>
          </a:p>
          <a:p>
            <a:pPr>
              <a:defRPr/>
            </a:pPr>
            <a:r>
              <a:rPr lang="ru-RU" sz="29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перспективного </a:t>
            </a:r>
            <a:r>
              <a:rPr lang="ru-RU" sz="2900" b="1" dirty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города-героя Волгограда до 2034 </a:t>
            </a:r>
            <a:r>
              <a:rPr lang="ru-RU" sz="29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2900" b="1" dirty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024" y="192129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Овал 46"/>
          <p:cNvSpPr/>
          <p:nvPr/>
        </p:nvSpPr>
        <p:spPr>
          <a:xfrm>
            <a:off x="11786631" y="6514983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1720428" y="645728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600" dirty="0" smtClean="0">
                <a:solidFill>
                  <a:srgbClr val="17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72" name="Прямоугольник 71"/>
          <p:cNvSpPr/>
          <p:nvPr/>
        </p:nvSpPr>
        <p:spPr>
          <a:xfrm rot="16200000">
            <a:off x="-2425627" y="3452486"/>
            <a:ext cx="5887160" cy="775815"/>
          </a:xfrm>
          <a:prstGeom prst="rect">
            <a:avLst/>
          </a:prstGeom>
          <a:solidFill>
            <a:srgbClr val="214387"/>
          </a:solidFill>
          <a:ln>
            <a:solidFill>
              <a:srgbClr val="2143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7436A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 rot="16200000">
            <a:off x="-1093132" y="4854376"/>
            <a:ext cx="3204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</a:t>
            </a:r>
          </a:p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Волгограда за 2025 год</a:t>
            </a:r>
            <a:endParaRPr lang="ru-RU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4447155" y="1360851"/>
            <a:ext cx="7422953" cy="746432"/>
            <a:chOff x="4447155" y="1360851"/>
            <a:chExt cx="7422953" cy="746432"/>
          </a:xfrm>
        </p:grpSpPr>
        <p:sp>
          <p:nvSpPr>
            <p:cNvPr id="40" name="Прямоугольник 39">
              <a:extLs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832222" y="1360851"/>
              <a:ext cx="7037886" cy="746432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54000">
                  <a:srgbClr val="A8BEEA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41" name="Овал 40">
              <a:extLs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447155" y="1360851"/>
              <a:ext cx="746432" cy="746432"/>
            </a:xfrm>
            <a:prstGeom prst="ellipse">
              <a:avLst/>
            </a:prstGeom>
            <a:solidFill>
              <a:srgbClr val="A8BEEA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pic>
          <p:nvPicPr>
            <p:cNvPr id="42" name="Рисунок 41" descr="Монеты контур">
              <a:extLst>
                <a:ext uri="{FF2B5EF4-FFF2-40B4-BE49-F238E27FC236}">
                  <a16:creationId xmlns="" xmlns:a16="http://schemas.microsoft.com/office/drawing/2014/main" id="{2E1A7412-C50B-4FC0-3B41-6AD32EBB4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67504" y="1477792"/>
              <a:ext cx="505734" cy="505734"/>
            </a:xfrm>
            <a:prstGeom prst="rect">
              <a:avLst/>
            </a:prstGeom>
          </p:spPr>
        </p:pic>
      </p:grpSp>
      <p:sp>
        <p:nvSpPr>
          <p:cNvPr id="43" name="Надпись 108"/>
          <p:cNvSpPr txBox="1"/>
          <p:nvPr/>
        </p:nvSpPr>
        <p:spPr>
          <a:xfrm>
            <a:off x="8819768" y="1360851"/>
            <a:ext cx="1898264" cy="74643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defTabSz="914400" eaLnBrk="1" latinLnBrk="0" hangingPunct="1">
              <a:lnSpc>
                <a:spcPct val="90000"/>
              </a:lnSpc>
              <a:spcBef>
                <a:spcPct val="0"/>
              </a:spcBef>
              <a:defRPr sz="4800" b="1" kern="1200">
                <a:solidFill>
                  <a:srgbClr val="007A3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400" dirty="0">
                <a:solidFill>
                  <a:srgbClr val="214387"/>
                </a:solidFill>
              </a:rPr>
              <a:t>1</a:t>
            </a:r>
            <a:r>
              <a:rPr lang="ru-RU" sz="4400" dirty="0" smtClean="0">
                <a:solidFill>
                  <a:srgbClr val="214387"/>
                </a:solidFill>
              </a:rPr>
              <a:t> 642,1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BFB18481-DCA3-4DBA-99B3-7F0452283A55}"/>
              </a:ext>
            </a:extLst>
          </p:cNvPr>
          <p:cNvSpPr txBox="1"/>
          <p:nvPr/>
        </p:nvSpPr>
        <p:spPr>
          <a:xfrm>
            <a:off x="5163030" y="1384874"/>
            <a:ext cx="3722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sz="1800" dirty="0" smtClean="0"/>
              <a:t>ОБЪЕМ ИНВЕСТИЦИЙ</a:t>
            </a:r>
          </a:p>
          <a:p>
            <a:pPr algn="ctr"/>
            <a:r>
              <a:rPr lang="ru-RU" sz="1400" dirty="0" smtClean="0"/>
              <a:t>по </a:t>
            </a:r>
            <a:r>
              <a:rPr lang="ru-RU" sz="1800" dirty="0" smtClean="0"/>
              <a:t>8</a:t>
            </a:r>
            <a:r>
              <a:rPr lang="ru-RU" sz="1400" dirty="0" smtClean="0"/>
              <a:t> направлениям развития программы</a:t>
            </a:r>
            <a:endParaRPr lang="ru-RU" sz="1400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10574571" y="1360850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млрд </a:t>
            </a: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139775" y="2472739"/>
            <a:ext cx="5099100" cy="1407250"/>
          </a:xfrm>
          <a:prstGeom prst="roundRect">
            <a:avLst/>
          </a:prstGeom>
          <a:noFill/>
          <a:ln w="28575">
            <a:solidFill>
              <a:srgbClr val="2143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рямоугольник 77"/>
          <p:cNvSpPr/>
          <p:nvPr/>
        </p:nvSpPr>
        <p:spPr>
          <a:xfrm>
            <a:off x="1333500" y="2290600"/>
            <a:ext cx="4438649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ru-RU" sz="16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реализации за период 2024 – 2025 годов</a:t>
            </a:r>
            <a:endParaRPr lang="ru-RU" sz="16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1387428" y="2600918"/>
            <a:ext cx="994092" cy="61555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6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4000" dirty="0" smtClean="0"/>
              <a:t>102</a:t>
            </a:r>
            <a:endParaRPr lang="ru-RU" altLang="ko-KR" sz="4000" dirty="0"/>
          </a:p>
        </p:txBody>
      </p:sp>
      <p:sp>
        <p:nvSpPr>
          <p:cNvPr id="80" name="Прямоугольник 79"/>
          <p:cNvSpPr/>
          <p:nvPr/>
        </p:nvSpPr>
        <p:spPr>
          <a:xfrm>
            <a:off x="1343025" y="3112637"/>
            <a:ext cx="1285875" cy="301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мероприятия</a:t>
            </a:r>
            <a:endParaRPr lang="en-US" sz="1400" b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3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3019425" y="2602190"/>
            <a:ext cx="1053298" cy="61555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6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4000" dirty="0" smtClean="0"/>
              <a:t>15,1</a:t>
            </a:r>
            <a:endParaRPr lang="ru-RU" altLang="ko-KR" sz="4000" dirty="0"/>
          </a:p>
        </p:txBody>
      </p:sp>
      <p:sp>
        <p:nvSpPr>
          <p:cNvPr id="84" name="Прямоугольник 83"/>
          <p:cNvSpPr/>
          <p:nvPr/>
        </p:nvSpPr>
        <p:spPr>
          <a:xfrm>
            <a:off x="2967573" y="3079654"/>
            <a:ext cx="1643430" cy="733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</a:t>
            </a:r>
            <a:r>
              <a:rPr lang="ru-RU" sz="1400" b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бъем налоговых поступлений, млрд рублей</a:t>
            </a:r>
            <a:endParaRPr lang="en-US" sz="1400" b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5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4761681" y="2600917"/>
            <a:ext cx="1053298" cy="61555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6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4000" dirty="0" smtClean="0"/>
              <a:t>49,6</a:t>
            </a:r>
            <a:endParaRPr lang="ru-RU" altLang="ko-KR" sz="4000" dirty="0"/>
          </a:p>
        </p:txBody>
      </p:sp>
      <p:sp>
        <p:nvSpPr>
          <p:cNvPr id="86" name="Прямоугольник 85"/>
          <p:cNvSpPr/>
          <p:nvPr/>
        </p:nvSpPr>
        <p:spPr>
          <a:xfrm>
            <a:off x="4757287" y="3119682"/>
            <a:ext cx="1318913" cy="6294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объем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инвестиций,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млрд рублей</a:t>
            </a:r>
            <a:endParaRPr lang="en-US" sz="1400" b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8" name="Скругленный прямоугольник 87"/>
          <p:cNvSpPr/>
          <p:nvPr/>
        </p:nvSpPr>
        <p:spPr>
          <a:xfrm>
            <a:off x="6736684" y="2472739"/>
            <a:ext cx="5099100" cy="1407250"/>
          </a:xfrm>
          <a:prstGeom prst="roundRect">
            <a:avLst/>
          </a:prstGeom>
          <a:noFill/>
          <a:ln w="28575">
            <a:solidFill>
              <a:srgbClr val="2143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рямоугольник 88"/>
          <p:cNvSpPr/>
          <p:nvPr/>
        </p:nvSpPr>
        <p:spPr>
          <a:xfrm>
            <a:off x="6958328" y="2284411"/>
            <a:ext cx="2919098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ru-RU" sz="16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реализации за 2025 год</a:t>
            </a:r>
            <a:endParaRPr lang="ru-RU" sz="16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3989113" y="3488750"/>
            <a:ext cx="346180" cy="26244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1400" b="1" dirty="0">
                <a:ln w="19050">
                  <a:noFill/>
                </a:ln>
                <a:solidFill>
                  <a:srgbClr val="2143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endParaRPr lang="en-US" altLang="ru-RU" sz="1100" b="1" dirty="0">
              <a:ln w="19050">
                <a:noFill/>
              </a:ln>
              <a:solidFill>
                <a:srgbClr val="2143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355248" y="3851414"/>
            <a:ext cx="3918980" cy="316525"/>
            <a:chOff x="1355248" y="3775214"/>
            <a:chExt cx="3918980" cy="316525"/>
          </a:xfrm>
        </p:grpSpPr>
        <p:sp>
          <p:nvSpPr>
            <p:cNvPr id="91" name="Title 1"/>
            <p:cNvSpPr txBox="1">
              <a:spLocks/>
            </p:cNvSpPr>
            <p:nvPr/>
          </p:nvSpPr>
          <p:spPr>
            <a:xfrm>
              <a:off x="1355248" y="3829299"/>
              <a:ext cx="346180" cy="262440"/>
            </a:xfrm>
            <a:prstGeom prst="rect">
              <a:avLst/>
            </a:prstGeom>
            <a:ln>
              <a:noFill/>
            </a:ln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ru-RU" altLang="ru-RU" sz="1400" b="1" dirty="0">
                  <a:ln w="19050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*</a:t>
              </a:r>
              <a:endParaRPr lang="en-US" altLang="ru-RU" sz="11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1490238" y="3775214"/>
              <a:ext cx="3783990" cy="2921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ru-RU" sz="12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в</a:t>
              </a:r>
              <a:r>
                <a:rPr lang="ru-RU" sz="120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консолидированный бюджет Волгоградской области</a:t>
              </a:r>
              <a:endPara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</p:grpSp>
      <p:sp>
        <p:nvSpPr>
          <p:cNvPr id="93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7050226" y="2600918"/>
            <a:ext cx="994092" cy="61555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6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4000" dirty="0" smtClean="0"/>
              <a:t>57</a:t>
            </a:r>
            <a:endParaRPr lang="ru-RU" altLang="ko-KR" sz="4000" dirty="0"/>
          </a:p>
        </p:txBody>
      </p:sp>
      <p:sp>
        <p:nvSpPr>
          <p:cNvPr id="94" name="Прямоугольник 93"/>
          <p:cNvSpPr/>
          <p:nvPr/>
        </p:nvSpPr>
        <p:spPr>
          <a:xfrm>
            <a:off x="7005823" y="3112637"/>
            <a:ext cx="1285875" cy="301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мероприятий</a:t>
            </a:r>
            <a:endParaRPr lang="en-US" sz="1400" b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5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8682223" y="2602190"/>
            <a:ext cx="1053298" cy="61555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6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4000" dirty="0" smtClean="0"/>
              <a:t>7,4</a:t>
            </a:r>
            <a:endParaRPr lang="ru-RU" altLang="ko-KR" sz="4000" dirty="0"/>
          </a:p>
        </p:txBody>
      </p:sp>
      <p:sp>
        <p:nvSpPr>
          <p:cNvPr id="96" name="Прямоугольник 95"/>
          <p:cNvSpPr/>
          <p:nvPr/>
        </p:nvSpPr>
        <p:spPr>
          <a:xfrm>
            <a:off x="8630371" y="3079654"/>
            <a:ext cx="1643430" cy="733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</a:t>
            </a:r>
            <a:r>
              <a:rPr lang="ru-RU" sz="1400" b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бъем налоговых поступлений, млрд рублей</a:t>
            </a:r>
            <a:endParaRPr lang="en-US" sz="1400" b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7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71EABCB-FADF-4107-A502-B0E147BDA8F2}"/>
              </a:ext>
            </a:extLst>
          </p:cNvPr>
          <p:cNvSpPr txBox="1"/>
          <p:nvPr/>
        </p:nvSpPr>
        <p:spPr>
          <a:xfrm>
            <a:off x="10424479" y="2600917"/>
            <a:ext cx="1053298" cy="61555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6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4000" dirty="0" smtClean="0"/>
              <a:t>26,0</a:t>
            </a:r>
            <a:endParaRPr lang="ru-RU" altLang="ko-KR" sz="4000" dirty="0"/>
          </a:p>
        </p:txBody>
      </p:sp>
      <p:sp>
        <p:nvSpPr>
          <p:cNvPr id="98" name="Прямоугольник 97"/>
          <p:cNvSpPr/>
          <p:nvPr/>
        </p:nvSpPr>
        <p:spPr>
          <a:xfrm>
            <a:off x="10420085" y="3119682"/>
            <a:ext cx="1318913" cy="6294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объем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инвестиций,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млрд рублей</a:t>
            </a:r>
            <a:endParaRPr lang="en-US" sz="1400" b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9" name="Title 1"/>
          <p:cNvSpPr txBox="1">
            <a:spLocks/>
          </p:cNvSpPr>
          <p:nvPr/>
        </p:nvSpPr>
        <p:spPr>
          <a:xfrm>
            <a:off x="9651911" y="3488750"/>
            <a:ext cx="346180" cy="26244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1400" b="1" dirty="0">
                <a:ln w="19050">
                  <a:noFill/>
                </a:ln>
                <a:solidFill>
                  <a:srgbClr val="2143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endParaRPr lang="en-US" altLang="ru-RU" sz="1100" b="1" dirty="0">
              <a:ln w="19050">
                <a:noFill/>
              </a:ln>
              <a:solidFill>
                <a:srgbClr val="2143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0" name="Группа 99"/>
          <p:cNvGrpSpPr/>
          <p:nvPr/>
        </p:nvGrpSpPr>
        <p:grpSpPr>
          <a:xfrm>
            <a:off x="7005823" y="3853521"/>
            <a:ext cx="3918980" cy="307000"/>
            <a:chOff x="1355248" y="3784739"/>
            <a:chExt cx="3918980" cy="307000"/>
          </a:xfrm>
        </p:grpSpPr>
        <p:sp>
          <p:nvSpPr>
            <p:cNvPr id="101" name="Title 1"/>
            <p:cNvSpPr txBox="1">
              <a:spLocks/>
            </p:cNvSpPr>
            <p:nvPr/>
          </p:nvSpPr>
          <p:spPr>
            <a:xfrm>
              <a:off x="1355248" y="3829299"/>
              <a:ext cx="346180" cy="262440"/>
            </a:xfrm>
            <a:prstGeom prst="rect">
              <a:avLst/>
            </a:prstGeom>
            <a:ln>
              <a:noFill/>
            </a:ln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ru-RU" altLang="ru-RU" sz="1400" b="1" dirty="0">
                  <a:ln w="19050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*</a:t>
              </a:r>
              <a:endParaRPr lang="en-US" altLang="ru-RU" sz="11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1490238" y="3784739"/>
              <a:ext cx="3783990" cy="2921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ru-RU" sz="12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в</a:t>
              </a:r>
              <a:r>
                <a:rPr lang="ru-RU" sz="120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консолидированный бюджет Волгоградской области</a:t>
              </a:r>
              <a:endPara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</p:grpSp>
      <p:sp>
        <p:nvSpPr>
          <p:cNvPr id="105" name="Скругленный прямоугольник 104"/>
          <p:cNvSpPr/>
          <p:nvPr/>
        </p:nvSpPr>
        <p:spPr>
          <a:xfrm rot="5400000">
            <a:off x="5291077" y="332230"/>
            <a:ext cx="2256387" cy="1024062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object 16">
            <a:extLst>
              <a:ext uri="{FF2B5EF4-FFF2-40B4-BE49-F238E27FC236}">
                <a16:creationId xmlns:a16="http://schemas.microsoft.com/office/drawing/2014/main" xmlns="" id="{5DB0DAF4-FE76-45C4-A67A-37C42E5E464F}"/>
              </a:ext>
            </a:extLst>
          </p:cNvPr>
          <p:cNvSpPr txBox="1"/>
          <p:nvPr/>
        </p:nvSpPr>
        <p:spPr>
          <a:xfrm>
            <a:off x="1637333" y="4442781"/>
            <a:ext cx="918576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2700" algn="ctr">
              <a:spcBef>
                <a:spcPts val="100"/>
              </a:spcBef>
              <a:defRPr b="1" spc="12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2000" dirty="0" smtClean="0"/>
              <a:t>СОЦИАЛЬНЫЕ</a:t>
            </a:r>
            <a:r>
              <a:rPr lang="ru-RU" sz="1400" dirty="0" smtClean="0"/>
              <a:t> И </a:t>
            </a:r>
            <a:r>
              <a:rPr lang="ru-RU" sz="2000" dirty="0" smtClean="0"/>
              <a:t>ЭКОНОМИЧЕСКИЕ ЭФФЕКТЫ</a:t>
            </a:r>
            <a:endParaRPr lang="ru-RU" sz="2000" dirty="0"/>
          </a:p>
        </p:txBody>
      </p:sp>
      <p:grpSp>
        <p:nvGrpSpPr>
          <p:cNvPr id="107" name="Группа 106"/>
          <p:cNvGrpSpPr/>
          <p:nvPr/>
        </p:nvGrpSpPr>
        <p:grpSpPr>
          <a:xfrm>
            <a:off x="1682441" y="4900864"/>
            <a:ext cx="635314" cy="621307"/>
            <a:chOff x="3550776" y="2302970"/>
            <a:chExt cx="635314" cy="621307"/>
          </a:xfrm>
        </p:grpSpPr>
        <p:sp>
          <p:nvSpPr>
            <p:cNvPr id="108" name="Овал 107"/>
            <p:cNvSpPr/>
            <p:nvPr/>
          </p:nvSpPr>
          <p:spPr>
            <a:xfrm>
              <a:off x="3550776" y="2302970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9" name="Рисунок 108" descr="Город со сплошной заливкой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287DD34D-22DD-A500-04CE-7137578CD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:lc="http://schemas.openxmlformats.org/drawingml/2006/lockedCanvas" xmlns="" r:embed="rId12"/>
                </a:ext>
              </a:extLst>
            </a:blip>
            <a:stretch>
              <a:fillRect/>
            </a:stretch>
          </p:blipFill>
          <p:spPr>
            <a:xfrm>
              <a:off x="3595820" y="2313932"/>
              <a:ext cx="551829" cy="551829"/>
            </a:xfrm>
            <a:prstGeom prst="rect">
              <a:avLst/>
            </a:prstGeom>
          </p:spPr>
        </p:pic>
      </p:grpSp>
      <p:sp>
        <p:nvSpPr>
          <p:cNvPr id="110" name="Прямоугольник 109">
            <a:extLst>
              <a:ext uri="{FF2B5EF4-FFF2-40B4-BE49-F238E27FC236}">
                <a16:creationId xmlns:a16="http://schemas.microsoft.com/office/drawing/2014/main" xmlns="" id="{BA51AFAC-2BD2-4934-A40B-57D7EE2ACEF7}"/>
              </a:ext>
            </a:extLst>
          </p:cNvPr>
          <p:cNvSpPr/>
          <p:nvPr/>
        </p:nvSpPr>
        <p:spPr>
          <a:xfrm>
            <a:off x="2333642" y="4984917"/>
            <a:ext cx="21135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sz="13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НОВОЕ ЖИЛЬЕ </a:t>
            </a:r>
            <a:endParaRPr lang="ru-RU" sz="1300" b="1" dirty="0">
              <a:solidFill>
                <a:srgbClr val="4343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sz="1300" b="1" dirty="0" smtClean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307,3 тыс кв.м.</a:t>
            </a:r>
            <a:endParaRPr lang="ru-RU" sz="1300" b="1" dirty="0">
              <a:solidFill>
                <a:srgbClr val="4343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1" name="Группа 110"/>
          <p:cNvGrpSpPr/>
          <p:nvPr/>
        </p:nvGrpSpPr>
        <p:grpSpPr>
          <a:xfrm>
            <a:off x="1682441" y="5729251"/>
            <a:ext cx="635314" cy="621307"/>
            <a:chOff x="4702495" y="4141725"/>
            <a:chExt cx="635314" cy="621307"/>
          </a:xfrm>
        </p:grpSpPr>
        <p:sp>
          <p:nvSpPr>
            <p:cNvPr id="112" name="Овал 111"/>
            <p:cNvSpPr/>
            <p:nvPr/>
          </p:nvSpPr>
          <p:spPr>
            <a:xfrm>
              <a:off x="4702495" y="4141725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3" name="Рисунок 11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5664" y="4206916"/>
              <a:ext cx="486227" cy="488176"/>
            </a:xfrm>
            <a:prstGeom prst="rect">
              <a:avLst/>
            </a:prstGeom>
          </p:spPr>
        </p:pic>
      </p:grp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xmlns="" id="{BA51AFAC-2BD2-4934-A40B-57D7EE2ACEF7}"/>
              </a:ext>
            </a:extLst>
          </p:cNvPr>
          <p:cNvSpPr/>
          <p:nvPr/>
        </p:nvSpPr>
        <p:spPr>
          <a:xfrm>
            <a:off x="2333642" y="5706308"/>
            <a:ext cx="2113513" cy="712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sz="13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РАССЕЛЕНО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sz="1300" b="1" dirty="0" smtClean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300" b="1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аварийного фонда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sz="1300" b="1" dirty="0" smtClean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4,1 тыс чел</a:t>
            </a:r>
            <a:endParaRPr lang="ru-RU" sz="1300" b="1" dirty="0">
              <a:solidFill>
                <a:srgbClr val="4343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5" name="Группа 114"/>
          <p:cNvGrpSpPr/>
          <p:nvPr/>
        </p:nvGrpSpPr>
        <p:grpSpPr>
          <a:xfrm>
            <a:off x="4651078" y="4904814"/>
            <a:ext cx="635314" cy="621307"/>
            <a:chOff x="5223360" y="4597722"/>
            <a:chExt cx="635314" cy="621307"/>
          </a:xfrm>
        </p:grpSpPr>
        <p:sp>
          <p:nvSpPr>
            <p:cNvPr id="116" name="Овал 115"/>
            <p:cNvSpPr/>
            <p:nvPr/>
          </p:nvSpPr>
          <p:spPr>
            <a:xfrm>
              <a:off x="5223360" y="4597722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7" name="Рисунок 116" descr="Отзыв клиента со сплошной заливкой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A77A6826-D5DF-401D-DCF4-8BEA252C4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="" xmlns:lc="http://schemas.openxmlformats.org/drawingml/2006/lockedCanvas" xmlns:asvg="http://schemas.microsoft.com/office/drawing/2016/SVG/main" r:embed="rId64"/>
                </a:ext>
              </a:extLst>
            </a:blip>
            <a:stretch>
              <a:fillRect/>
            </a:stretch>
          </p:blipFill>
          <p:spPr>
            <a:xfrm>
              <a:off x="5307319" y="4685492"/>
              <a:ext cx="467034" cy="467034"/>
            </a:xfrm>
            <a:prstGeom prst="rect">
              <a:avLst/>
            </a:prstGeom>
          </p:spPr>
        </p:pic>
      </p:grpSp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xmlns="" id="{06D1B18A-E851-4CAC-8679-BD99A139AD81}"/>
              </a:ext>
            </a:extLst>
          </p:cNvPr>
          <p:cNvSpPr/>
          <p:nvPr/>
        </p:nvSpPr>
        <p:spPr>
          <a:xfrm>
            <a:off x="5326724" y="4980160"/>
            <a:ext cx="2486823" cy="509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sz="1300" b="1" dirty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РАБОЧИЕ МЕСТА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sz="1300" b="1" dirty="0" smtClean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2,6 тыс</a:t>
            </a:r>
            <a:endParaRPr lang="ru-RU" sz="1300" b="1" dirty="0">
              <a:solidFill>
                <a:srgbClr val="4343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9" name="Группа 118"/>
          <p:cNvGrpSpPr/>
          <p:nvPr/>
        </p:nvGrpSpPr>
        <p:grpSpPr>
          <a:xfrm>
            <a:off x="4651078" y="5729251"/>
            <a:ext cx="635314" cy="621307"/>
            <a:chOff x="4343174" y="3619664"/>
            <a:chExt cx="635314" cy="621307"/>
          </a:xfrm>
        </p:grpSpPr>
        <p:sp>
          <p:nvSpPr>
            <p:cNvPr id="120" name="Овал 119"/>
            <p:cNvSpPr/>
            <p:nvPr/>
          </p:nvSpPr>
          <p:spPr>
            <a:xfrm>
              <a:off x="4343174" y="3619664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1" name="Рисунок 120"/>
            <p:cNvPicPr>
              <a:picLocks noChangeAspect="1"/>
            </p:cNvPicPr>
            <p:nvPr/>
          </p:nvPicPr>
          <p:blipFill>
            <a:blip r:embed="rId65" cstate="print">
              <a:extLst>
                <a:ext uri="{BEBA8EAE-BF5A-486C-A8C5-ECC9F3942E4B}">
                  <a14:imgProps xmlns:a14="http://schemas.microsoft.com/office/drawing/2010/main">
                    <a14:imgLayer r:embed="rId66">
                      <a14:imgEffect>
                        <a14:backgroundRemoval t="5263" b="89912" l="9879" r="89919">
                          <a14:foregroundMark x1="44960" y1="19518" x2="44960" y2="19518"/>
                          <a14:foregroundMark x1="50806" y1="5263" x2="50806" y2="5263"/>
                          <a14:foregroundMark x1="68347" y1="26754" x2="68347" y2="26754"/>
                          <a14:foregroundMark x1="45565" y1="36842" x2="45565" y2="36842"/>
                          <a14:foregroundMark x1="38306" y1="49123" x2="38306" y2="49123"/>
                          <a14:foregroundMark x1="43952" y1="49342" x2="43952" y2="49342"/>
                          <a14:foregroundMark x1="40927" y1="73684" x2="40927" y2="73684"/>
                          <a14:foregroundMark x1="55040" y1="73465" x2="55040" y2="73465"/>
                          <a14:foregroundMark x1="62097" y1="53509" x2="62097" y2="53509"/>
                          <a14:foregroundMark x1="71573" y1="34868" x2="71573" y2="34868"/>
                          <a14:foregroundMark x1="65524" y1="36184" x2="65524" y2="36184"/>
                          <a14:foregroundMark x1="68347" y1="34868" x2="68347" y2="34868"/>
                          <a14:foregroundMark x1="71371" y1="38596" x2="71371" y2="38596"/>
                          <a14:foregroundMark x1="63508" y1="40132" x2="63508" y2="40132"/>
                          <a14:foregroundMark x1="77823" y1="57456" x2="77823" y2="57456"/>
                          <a14:foregroundMark x1="68145" y1="73246" x2="68145" y2="73246"/>
                          <a14:foregroundMark x1="68750" y1="75439" x2="68750" y2="75439"/>
                          <a14:foregroundMark x1="69153" y1="68202" x2="69153" y2="68202"/>
                          <a14:foregroundMark x1="65927" y1="67544" x2="65927" y2="67544"/>
                          <a14:foregroundMark x1="66129" y1="61404" x2="66129" y2="61404"/>
                          <a14:foregroundMark x1="69758" y1="61404" x2="69758" y2="61404"/>
                          <a14:foregroundMark x1="74194" y1="58991" x2="74194" y2="58991"/>
                          <a14:foregroundMark x1="76008" y1="58991" x2="76008" y2="58991"/>
                          <a14:foregroundMark x1="76613" y1="62719" x2="76613" y2="62719"/>
                          <a14:foregroundMark x1="74194" y1="62281" x2="74194" y2="62281"/>
                          <a14:foregroundMark x1="74194" y1="65570" x2="74194" y2="65570"/>
                          <a14:foregroundMark x1="76210" y1="65789" x2="76210" y2="65789"/>
                          <a14:foregroundMark x1="77016" y1="73904" x2="77016" y2="73904"/>
                          <a14:foregroundMark x1="59677" y1="73904" x2="59677" y2="73904"/>
                          <a14:foregroundMark x1="26411" y1="73246" x2="26411" y2="73246"/>
                          <a14:foregroundMark x1="26613" y1="59649" x2="26613" y2="59649"/>
                          <a14:foregroundMark x1="59677" y1="58991" x2="59677" y2="58991"/>
                          <a14:foregroundMark x1="58065" y1="58772" x2="58065" y2="58772"/>
                          <a14:foregroundMark x1="60081" y1="61623" x2="60081" y2="61623"/>
                          <a14:foregroundMark x1="66129" y1="47807" x2="66129" y2="47807"/>
                          <a14:foregroundMark x1="68145" y1="47368" x2="68145" y2="47368"/>
                          <a14:foregroundMark x1="68145" y1="49342" x2="68145" y2="49342"/>
                          <a14:foregroundMark x1="65726" y1="49342" x2="65726" y2="493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2108" y="3696135"/>
              <a:ext cx="536192" cy="492951"/>
            </a:xfrm>
            <a:prstGeom prst="rect">
              <a:avLst/>
            </a:prstGeom>
          </p:spPr>
        </p:pic>
      </p:grpSp>
      <p:sp>
        <p:nvSpPr>
          <p:cNvPr id="122" name="Прямоугольник 121">
            <a:extLst>
              <a:ext uri="{FF2B5EF4-FFF2-40B4-BE49-F238E27FC236}">
                <a16:creationId xmlns:a16="http://schemas.microsoft.com/office/drawing/2014/main" xmlns="" id="{06D1B18A-E851-4CAC-8679-BD99A139AD81}"/>
              </a:ext>
            </a:extLst>
          </p:cNvPr>
          <p:cNvSpPr/>
          <p:nvPr/>
        </p:nvSpPr>
        <p:spPr>
          <a:xfrm>
            <a:off x="5326724" y="5798349"/>
            <a:ext cx="2486823" cy="509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sz="1300" b="1" dirty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</a:t>
            </a:r>
            <a:r>
              <a:rPr lang="ru-RU" sz="13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МЕСТА в ШКОЛАХ</a:t>
            </a:r>
            <a:endParaRPr lang="ru-RU" sz="1300" b="1" dirty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sz="1300" b="1" dirty="0" smtClean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тыс</a:t>
            </a:r>
            <a:endParaRPr lang="ru-RU" sz="1300" b="1" dirty="0">
              <a:solidFill>
                <a:srgbClr val="4343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Прямоугольник 122">
            <a:extLst>
              <a:ext uri="{FF2B5EF4-FFF2-40B4-BE49-F238E27FC236}">
                <a16:creationId xmlns:a16="http://schemas.microsoft.com/office/drawing/2014/main" xmlns="" id="{299B634F-0030-4744-8D37-7F5216C9C213}"/>
              </a:ext>
            </a:extLst>
          </p:cNvPr>
          <p:cNvSpPr/>
          <p:nvPr/>
        </p:nvSpPr>
        <p:spPr>
          <a:xfrm>
            <a:off x="8831751" y="4909116"/>
            <a:ext cx="2689708" cy="712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sz="13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</a:t>
            </a:r>
            <a:r>
              <a:rPr lang="ru-RU" sz="1300" b="1" dirty="0" smtClean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экологии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sz="1300" b="1" dirty="0" smtClean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10,4 </a:t>
            </a:r>
            <a:r>
              <a:rPr lang="ru-RU" sz="1300" b="1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 зеленых </a:t>
            </a:r>
            <a:r>
              <a:rPr lang="ru-RU" sz="1300" b="1" dirty="0" smtClean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насаждений</a:t>
            </a:r>
            <a:endParaRPr lang="ru-RU" sz="1300" b="1" dirty="0">
              <a:solidFill>
                <a:srgbClr val="4343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sz="1300" b="1" dirty="0" smtClean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312 мест отходов ликвидировано</a:t>
            </a:r>
          </a:p>
        </p:txBody>
      </p:sp>
      <p:grpSp>
        <p:nvGrpSpPr>
          <p:cNvPr id="124" name="Группа 123"/>
          <p:cNvGrpSpPr/>
          <p:nvPr/>
        </p:nvGrpSpPr>
        <p:grpSpPr>
          <a:xfrm>
            <a:off x="8161464" y="4902301"/>
            <a:ext cx="635314" cy="621307"/>
            <a:chOff x="2432602" y="5732197"/>
            <a:chExt cx="635314" cy="621307"/>
          </a:xfrm>
        </p:grpSpPr>
        <p:sp>
          <p:nvSpPr>
            <p:cNvPr id="125" name="Овал 124"/>
            <p:cNvSpPr/>
            <p:nvPr/>
          </p:nvSpPr>
          <p:spPr>
            <a:xfrm>
              <a:off x="2432602" y="5732197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6" name="Рисунок 125"/>
            <p:cNvPicPr>
              <a:picLocks noChangeAspect="1"/>
            </p:cNvPicPr>
            <p:nvPr/>
          </p:nvPicPr>
          <p:blipFill>
            <a:blip r:embed="rId67"/>
            <a:stretch>
              <a:fillRect/>
            </a:stretch>
          </p:blipFill>
          <p:spPr>
            <a:xfrm>
              <a:off x="2525440" y="5814092"/>
              <a:ext cx="438950" cy="438950"/>
            </a:xfrm>
            <a:prstGeom prst="rect">
              <a:avLst/>
            </a:prstGeom>
          </p:spPr>
        </p:pic>
      </p:grpSp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xmlns="" id="{EE724EF9-521B-44EB-BB25-F9821E58A1F3}"/>
              </a:ext>
            </a:extLst>
          </p:cNvPr>
          <p:cNvSpPr/>
          <p:nvPr/>
        </p:nvSpPr>
        <p:spPr>
          <a:xfrm>
            <a:off x="8879988" y="5718670"/>
            <a:ext cx="2597789" cy="672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sz="13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b="1" dirty="0" smtClean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транспортной мобильности населения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sz="1300" b="1" dirty="0" smtClean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автобусов</a:t>
            </a:r>
            <a:endParaRPr lang="ru-RU" sz="1300" b="1" dirty="0">
              <a:solidFill>
                <a:srgbClr val="4343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8" name="Группа 127"/>
          <p:cNvGrpSpPr/>
          <p:nvPr/>
        </p:nvGrpSpPr>
        <p:grpSpPr>
          <a:xfrm>
            <a:off x="8194378" y="5724256"/>
            <a:ext cx="635314" cy="621307"/>
            <a:chOff x="5063052" y="4947625"/>
            <a:chExt cx="635314" cy="621307"/>
          </a:xfrm>
        </p:grpSpPr>
        <p:sp>
          <p:nvSpPr>
            <p:cNvPr id="129" name="Овал 128"/>
            <p:cNvSpPr/>
            <p:nvPr/>
          </p:nvSpPr>
          <p:spPr>
            <a:xfrm>
              <a:off x="5063052" y="4947625"/>
              <a:ext cx="635314" cy="6213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0" name="Рисунок 129"/>
            <p:cNvPicPr>
              <a:picLocks noChangeAspect="1"/>
            </p:cNvPicPr>
            <p:nvPr/>
          </p:nvPicPr>
          <p:blipFill>
            <a:blip r:embed="rId68"/>
            <a:stretch>
              <a:fillRect/>
            </a:stretch>
          </p:blipFill>
          <p:spPr>
            <a:xfrm>
              <a:off x="5145009" y="5041439"/>
              <a:ext cx="475049" cy="4171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0647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500"/>
                            </p:stCondLst>
                            <p:childTnLst>
                              <p:par>
                                <p:cTn id="1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500"/>
                            </p:stCondLst>
                            <p:childTnLst>
                              <p:par>
                                <p:cTn id="1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000"/>
                            </p:stCondLst>
                            <p:childTnLst>
                              <p:par>
                                <p:cTn id="1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/>
      <p:bldP spid="46" grpId="0"/>
      <p:bldP spid="77" grpId="0" animBg="1"/>
      <p:bldP spid="78" grpId="0" animBg="1"/>
      <p:bldP spid="79" grpId="0" animBg="1"/>
      <p:bldP spid="80" grpId="0"/>
      <p:bldP spid="83" grpId="0" animBg="1"/>
      <p:bldP spid="84" grpId="0"/>
      <p:bldP spid="85" grpId="0" animBg="1"/>
      <p:bldP spid="86" grpId="0"/>
      <p:bldP spid="88" grpId="0" animBg="1"/>
      <p:bldP spid="89" grpId="0" animBg="1"/>
      <p:bldP spid="90" grpId="0"/>
      <p:bldP spid="93" grpId="0" animBg="1"/>
      <p:bldP spid="94" grpId="0"/>
      <p:bldP spid="95" grpId="0" animBg="1"/>
      <p:bldP spid="96" grpId="0"/>
      <p:bldP spid="97" grpId="0" animBg="1"/>
      <p:bldP spid="98" grpId="0"/>
      <p:bldP spid="99" grpId="0"/>
      <p:bldP spid="105" grpId="0" animBg="1"/>
      <p:bldP spid="106" grpId="0"/>
      <p:bldP spid="110" grpId="0"/>
      <p:bldP spid="114" grpId="0"/>
      <p:bldP spid="118" grpId="0"/>
      <p:bldP spid="122" grpId="0"/>
      <p:bldP spid="123" grpId="0"/>
      <p:bldP spid="1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103219"/>
            <a:ext cx="12192000" cy="1480457"/>
          </a:xfrm>
          <a:prstGeom prst="rect">
            <a:avLst/>
          </a:prstGeom>
          <a:solidFill>
            <a:srgbClr val="2143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3469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27910" y="478970"/>
            <a:ext cx="9788434" cy="54864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</a:t>
            </a:r>
          </a:p>
          <a:p>
            <a:pPr algn="ctr"/>
            <a:r>
              <a:rPr lang="ru-RU" sz="48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ВОЛГОГРАДА</a:t>
            </a:r>
          </a:p>
          <a:p>
            <a:pPr algn="ctr"/>
            <a:r>
              <a:rPr lang="ru-RU" sz="48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2025 ГОД</a:t>
            </a:r>
            <a:endParaRPr lang="ru-RU" sz="4800" dirty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398" y="196753"/>
            <a:ext cx="885825" cy="98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451210" y="4918553"/>
            <a:ext cx="7341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ФИНАНСОВ АДМИНИСТРАЦИИ ВОЛГОГРАДА</a:t>
            </a:r>
            <a:endParaRPr lang="ru-RU" sz="2400" b="1" dirty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-1198316" y="2850797"/>
            <a:ext cx="3618975" cy="775815"/>
          </a:xfrm>
          <a:prstGeom prst="rect">
            <a:avLst/>
          </a:prstGeom>
          <a:solidFill>
            <a:srgbClr val="21438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17436A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913898" y="3008415"/>
            <a:ext cx="3042536" cy="369332"/>
          </a:xfrm>
          <a:prstGeom prst="rect">
            <a:avLst/>
          </a:prstGeom>
          <a:solidFill>
            <a:srgbClr val="214387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endParaRPr lang="ru-RU" b="1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916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024" y="192129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118739" y="135353"/>
            <a:ext cx="10899090" cy="6941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40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</a:t>
            </a:r>
          </a:p>
          <a:p>
            <a:pPr>
              <a:defRPr/>
            </a:pPr>
            <a:r>
              <a:rPr lang="ru-RU" altLang="ru-RU" sz="3200" b="1" dirty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altLang="ru-RU" sz="32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юджета Волгограда</a:t>
            </a:r>
            <a:endParaRPr lang="en-US" altLang="ru-RU" sz="3200" b="1" dirty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147176"/>
              </p:ext>
            </p:extLst>
          </p:nvPr>
        </p:nvGraphicFramePr>
        <p:xfrm>
          <a:off x="1070148" y="1358527"/>
          <a:ext cx="10886721" cy="467543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7997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053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7193"/>
                <a:gridCol w="1527193"/>
                <a:gridCol w="1527193"/>
              </a:tblGrid>
              <a:tr h="4013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i="1" u="none" strike="noStrike" dirty="0">
                          <a:solidFill>
                            <a:srgbClr val="58585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800" b="1" i="1" u="none" strike="noStrike" dirty="0">
                        <a:solidFill>
                          <a:srgbClr val="58585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solidFill>
                            <a:srgbClr val="21438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2000" b="1" i="0" u="none" strike="noStrike" dirty="0">
                        <a:solidFill>
                          <a:srgbClr val="21438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dirty="0" smtClean="0">
                          <a:solidFill>
                            <a:srgbClr val="21438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</a:t>
                      </a:r>
                      <a:endParaRPr lang="ru-RU" sz="2000" b="1" i="0" u="none" strike="noStrike" kern="1200" dirty="0">
                        <a:solidFill>
                          <a:srgbClr val="21438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dirty="0" smtClean="0">
                          <a:solidFill>
                            <a:srgbClr val="21438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</a:t>
                      </a:r>
                      <a:endParaRPr lang="ru-RU" sz="2000" b="1" i="0" u="none" strike="noStrike" kern="1200" dirty="0">
                        <a:solidFill>
                          <a:srgbClr val="21438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i="0" u="none" strike="noStrike" kern="1200" dirty="0">
                        <a:solidFill>
                          <a:srgbClr val="21438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3681">
                <a:tc v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143A5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143A5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i="0" u="none" strike="noStrike" kern="1200" dirty="0">
                        <a:solidFill>
                          <a:srgbClr val="21438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dirty="0" smtClean="0">
                          <a:solidFill>
                            <a:srgbClr val="21438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сумма</a:t>
                      </a:r>
                      <a:endParaRPr lang="ru-RU" sz="2000" b="1" i="0" u="none" strike="noStrike" kern="1200" dirty="0">
                        <a:solidFill>
                          <a:srgbClr val="21438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dirty="0" smtClean="0">
                          <a:solidFill>
                            <a:srgbClr val="21438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темп роста</a:t>
                      </a:r>
                      <a:endParaRPr lang="ru-RU" sz="2000" b="1" i="0" u="none" strike="noStrike" kern="1200" dirty="0">
                        <a:solidFill>
                          <a:srgbClr val="21438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438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43 024,8</a:t>
                      </a:r>
                      <a:endParaRPr lang="ru-RU" sz="1800" b="1" i="0" u="none" strike="noStrike" kern="1200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438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r>
                        <a:rPr lang="ru-RU" sz="1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866,8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438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43 532,5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438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94,9</a:t>
                      </a:r>
                      <a:endParaRPr lang="ru-RU" sz="1800" b="1" i="1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43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40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21438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21438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9 003,7</a:t>
                      </a:r>
                      <a:endParaRPr lang="ru-RU" sz="1800" b="0" i="0" u="none" strike="noStrike" dirty="0">
                        <a:solidFill>
                          <a:srgbClr val="21438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21438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11 940,9</a:t>
                      </a:r>
                      <a:endParaRPr lang="ru-RU" sz="1800" b="0" i="0" u="none" strike="noStrike" dirty="0">
                        <a:solidFill>
                          <a:srgbClr val="21438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21438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14 331,9</a:t>
                      </a:r>
                      <a:endParaRPr lang="ru-RU" sz="1800" b="0" i="0" u="none" strike="noStrike" dirty="0">
                        <a:solidFill>
                          <a:srgbClr val="21438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21438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120,0</a:t>
                      </a:r>
                      <a:endParaRPr lang="ru-RU" sz="1800" b="0" i="1" u="none" strike="noStrike" dirty="0">
                        <a:solidFill>
                          <a:srgbClr val="21438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770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 smtClean="0">
                          <a:solidFill>
                            <a:srgbClr val="21438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800" b="0" i="0" u="none" strike="noStrike" kern="1200" dirty="0" smtClean="0">
                        <a:solidFill>
                          <a:srgbClr val="21438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21438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34 021,1</a:t>
                      </a:r>
                      <a:endParaRPr lang="ru-RU" sz="1800" b="0" i="0" u="none" strike="noStrike" dirty="0">
                        <a:solidFill>
                          <a:srgbClr val="21438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21438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33 925,9</a:t>
                      </a:r>
                      <a:endParaRPr lang="ru-RU" sz="1800" b="0" i="0" u="none" strike="noStrike" dirty="0">
                        <a:solidFill>
                          <a:srgbClr val="21438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21438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29 200,6</a:t>
                      </a:r>
                      <a:endParaRPr lang="ru-RU" sz="1800" b="0" i="0" u="none" strike="noStrike" dirty="0">
                        <a:solidFill>
                          <a:srgbClr val="21438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21438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86,1</a:t>
                      </a:r>
                      <a:endParaRPr lang="ru-RU" sz="1800" b="0" i="1" u="none" strike="noStrike" dirty="0">
                        <a:solidFill>
                          <a:srgbClr val="21438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2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438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43 463,6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43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45 607,0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43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43 382,2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43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43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38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21438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 smtClean="0">
                          <a:solidFill>
                            <a:srgbClr val="21438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9 025,1</a:t>
                      </a:r>
                      <a:endParaRPr lang="ru-RU" sz="1800" b="0" i="0" u="none" strike="noStrike" kern="1200" dirty="0">
                        <a:solidFill>
                          <a:srgbClr val="21438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 smtClean="0">
                          <a:solidFill>
                            <a:srgbClr val="21438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11 534,4</a:t>
                      </a:r>
                      <a:endParaRPr lang="ru-RU" sz="1800" b="0" i="0" u="none" strike="noStrike" kern="1200" dirty="0">
                        <a:solidFill>
                          <a:srgbClr val="21438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 smtClean="0">
                          <a:solidFill>
                            <a:srgbClr val="21438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14 094,4</a:t>
                      </a:r>
                      <a:endParaRPr lang="ru-RU" sz="1800" b="0" i="0" u="none" strike="noStrike" kern="1200" dirty="0">
                        <a:solidFill>
                          <a:srgbClr val="21438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i="1" u="none" strike="noStrike" kern="1200" dirty="0" smtClean="0">
                          <a:solidFill>
                            <a:srgbClr val="21438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122,2</a:t>
                      </a:r>
                      <a:endParaRPr lang="ru-RU" sz="1800" b="0" i="1" u="none" strike="noStrike" kern="1200" dirty="0">
                        <a:solidFill>
                          <a:srgbClr val="21438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770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 smtClean="0">
                          <a:solidFill>
                            <a:srgbClr val="21438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 smtClean="0">
                          <a:solidFill>
                            <a:srgbClr val="21438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34 438,5</a:t>
                      </a:r>
                      <a:endParaRPr lang="ru-RU" sz="1800" b="0" i="0" u="none" strike="noStrike" kern="1200" dirty="0">
                        <a:solidFill>
                          <a:srgbClr val="21438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 smtClean="0">
                          <a:solidFill>
                            <a:srgbClr val="21438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34 072,6</a:t>
                      </a:r>
                      <a:endParaRPr lang="ru-RU" sz="1800" b="0" i="0" u="none" strike="noStrike" kern="1200" dirty="0">
                        <a:solidFill>
                          <a:srgbClr val="21438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 smtClean="0">
                          <a:solidFill>
                            <a:srgbClr val="21438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29 287,8</a:t>
                      </a:r>
                      <a:endParaRPr lang="ru-RU" sz="1800" b="0" i="0" u="none" strike="noStrike" kern="1200" dirty="0">
                        <a:solidFill>
                          <a:srgbClr val="21438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i="1" u="none" strike="noStrike" kern="1200" dirty="0" smtClean="0">
                          <a:solidFill>
                            <a:srgbClr val="21438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86,0</a:t>
                      </a:r>
                      <a:endParaRPr lang="ru-RU" sz="1800" b="0" i="1" u="none" strike="noStrike" kern="1200" dirty="0">
                        <a:solidFill>
                          <a:srgbClr val="21438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01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 / </a:t>
                      </a:r>
                      <a:r>
                        <a:rPr lang="ru-RU" sz="18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 </a:t>
                      </a:r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(+)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438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- 438,8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438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259,8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438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150,3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438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1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43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34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21438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</a:t>
                      </a:r>
                      <a:endParaRPr lang="ru-RU" sz="1800" b="1" i="0" u="none" strike="noStrike" dirty="0">
                        <a:solidFill>
                          <a:srgbClr val="21438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 smtClean="0">
                          <a:solidFill>
                            <a:srgbClr val="21438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7 220,0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21438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7 220,0</a:t>
                      </a:r>
                      <a:endParaRPr lang="ru-RU" sz="1800" b="1" i="0" u="none" strike="noStrike" dirty="0">
                        <a:solidFill>
                          <a:srgbClr val="21438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 smtClean="0">
                          <a:solidFill>
                            <a:srgbClr val="21438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7 220,0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21438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0964091" y="1054739"/>
            <a:ext cx="1149532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млн 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11786631" y="6514983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73498" y="6458150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600" dirty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600" dirty="0" smtClean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6200000">
            <a:off x="-2425627" y="3452486"/>
            <a:ext cx="5887160" cy="775815"/>
          </a:xfrm>
          <a:prstGeom prst="rect">
            <a:avLst/>
          </a:prstGeom>
          <a:solidFill>
            <a:srgbClr val="214387"/>
          </a:solidFill>
          <a:ln>
            <a:solidFill>
              <a:srgbClr val="2143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7436A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1093132" y="4854376"/>
            <a:ext cx="3204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</a:t>
            </a:r>
          </a:p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Волгограда за 2025 год</a:t>
            </a:r>
            <a:endParaRPr lang="ru-RU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441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" name="Диаграмма 60"/>
          <p:cNvGraphicFramePr/>
          <p:nvPr>
            <p:extLst/>
          </p:nvPr>
        </p:nvGraphicFramePr>
        <p:xfrm>
          <a:off x="4735110" y="2963592"/>
          <a:ext cx="3325090" cy="2365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2" name="Диаграмма 61"/>
          <p:cNvGraphicFramePr/>
          <p:nvPr>
            <p:extLst/>
          </p:nvPr>
        </p:nvGraphicFramePr>
        <p:xfrm>
          <a:off x="4763423" y="2856727"/>
          <a:ext cx="3268464" cy="2579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3" name="Диаграмма 62"/>
          <p:cNvGraphicFramePr/>
          <p:nvPr>
            <p:extLst/>
          </p:nvPr>
        </p:nvGraphicFramePr>
        <p:xfrm>
          <a:off x="4688336" y="2743463"/>
          <a:ext cx="3418044" cy="2808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4" name="Диаграмма 63"/>
          <p:cNvGraphicFramePr/>
          <p:nvPr>
            <p:extLst/>
          </p:nvPr>
        </p:nvGraphicFramePr>
        <p:xfrm>
          <a:off x="4457178" y="2613505"/>
          <a:ext cx="3875861" cy="3066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5" name="Диаграмма 64"/>
          <p:cNvGraphicFramePr/>
          <p:nvPr>
            <p:extLst/>
          </p:nvPr>
        </p:nvGraphicFramePr>
        <p:xfrm>
          <a:off x="4513183" y="2463588"/>
          <a:ext cx="3763847" cy="3365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66" name="Диаграмма 65"/>
          <p:cNvGraphicFramePr/>
          <p:nvPr>
            <p:extLst/>
          </p:nvPr>
        </p:nvGraphicFramePr>
        <p:xfrm>
          <a:off x="4229860" y="2303636"/>
          <a:ext cx="4331193" cy="3691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67" name="Диаграмма 66"/>
          <p:cNvGraphicFramePr/>
          <p:nvPr>
            <p:extLst/>
          </p:nvPr>
        </p:nvGraphicFramePr>
        <p:xfrm>
          <a:off x="4150427" y="2122371"/>
          <a:ext cx="4489360" cy="4048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1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6024" y="192129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Овал 16"/>
          <p:cNvSpPr/>
          <p:nvPr/>
        </p:nvSpPr>
        <p:spPr>
          <a:xfrm>
            <a:off x="11786631" y="6514983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73498" y="6458319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600" dirty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600" dirty="0" smtClean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6200000">
            <a:off x="-2425627" y="3452486"/>
            <a:ext cx="5887160" cy="775815"/>
          </a:xfrm>
          <a:prstGeom prst="rect">
            <a:avLst/>
          </a:prstGeom>
          <a:solidFill>
            <a:srgbClr val="214387"/>
          </a:solidFill>
          <a:ln>
            <a:solidFill>
              <a:srgbClr val="2143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7436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1093132" y="2936793"/>
            <a:ext cx="3204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</a:t>
            </a:r>
          </a:p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Волгограда за 2025 год</a:t>
            </a:r>
            <a:endParaRPr lang="ru-RU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18739" y="135353"/>
            <a:ext cx="10899090" cy="6941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40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</a:t>
            </a:r>
          </a:p>
          <a:p>
            <a:pPr>
              <a:defRPr/>
            </a:pPr>
            <a:r>
              <a:rPr lang="ru-RU" altLang="ru-RU" sz="32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Волгограда</a:t>
            </a:r>
            <a:endParaRPr lang="ru-RU" altLang="ru-RU" sz="2800" b="1" i="1" dirty="0" smtClean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0945984" y="1113089"/>
            <a:ext cx="1149532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млрд </a:t>
            </a: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2755" y="4864956"/>
            <a:ext cx="63072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 rot="16200000">
            <a:off x="-400772" y="5544638"/>
            <a:ext cx="182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9" name="Диаграмма 58"/>
          <p:cNvGraphicFramePr/>
          <p:nvPr>
            <p:extLst/>
          </p:nvPr>
        </p:nvGraphicFramePr>
        <p:xfrm>
          <a:off x="3901780" y="1852542"/>
          <a:ext cx="4999192" cy="4573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60" name="Диаграмма 59"/>
          <p:cNvGraphicFramePr/>
          <p:nvPr>
            <p:extLst/>
          </p:nvPr>
        </p:nvGraphicFramePr>
        <p:xfrm>
          <a:off x="4639078" y="3123212"/>
          <a:ext cx="3517155" cy="2046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" name="Надпись 95"/>
          <p:cNvSpPr txBox="1"/>
          <p:nvPr/>
        </p:nvSpPr>
        <p:spPr>
          <a:xfrm>
            <a:off x="5856496" y="3770160"/>
            <a:ext cx="1077219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/>
            <a:r>
              <a:rPr lang="ru-RU" sz="48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43,5</a:t>
            </a:r>
            <a:endParaRPr lang="ru-RU" sz="4800" b="1" dirty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Надпись 95"/>
          <p:cNvSpPr txBox="1"/>
          <p:nvPr/>
        </p:nvSpPr>
        <p:spPr>
          <a:xfrm>
            <a:off x="7563916" y="3558289"/>
            <a:ext cx="34625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ru-RU"/>
            </a:defPPr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rgbClr val="416B60"/>
                </a:solidFill>
              </a:rPr>
              <a:t>5</a:t>
            </a:r>
            <a:r>
              <a:rPr lang="ru-RU" dirty="0" smtClean="0">
                <a:solidFill>
                  <a:srgbClr val="416B60"/>
                </a:solidFill>
              </a:rPr>
              <a:t>%</a:t>
            </a:r>
            <a:endParaRPr lang="ru-RU" dirty="0">
              <a:solidFill>
                <a:srgbClr val="416B6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8435160" y="3608650"/>
            <a:ext cx="3459930" cy="4779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defRPr sz="1400" b="1" i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rgbClr val="416B60"/>
                </a:solidFill>
              </a:rPr>
              <a:t>Субсидии </a:t>
            </a:r>
            <a:r>
              <a:rPr lang="ru-RU" dirty="0" smtClean="0">
                <a:solidFill>
                  <a:srgbClr val="416B60"/>
                </a:solidFill>
              </a:rPr>
              <a:t>на переселение граждан</a:t>
            </a:r>
          </a:p>
          <a:p>
            <a:r>
              <a:rPr lang="ru-RU" dirty="0" smtClean="0">
                <a:solidFill>
                  <a:srgbClr val="416B60"/>
                </a:solidFill>
              </a:rPr>
              <a:t>из аварийного жилья</a:t>
            </a:r>
            <a:endParaRPr lang="ru-RU" dirty="0">
              <a:solidFill>
                <a:srgbClr val="416B60"/>
              </a:solidFill>
            </a:endParaRPr>
          </a:p>
        </p:txBody>
      </p:sp>
      <p:sp>
        <p:nvSpPr>
          <p:cNvPr id="80" name="Надпись 95"/>
          <p:cNvSpPr txBox="1"/>
          <p:nvPr/>
        </p:nvSpPr>
        <p:spPr>
          <a:xfrm>
            <a:off x="9610750" y="3123764"/>
            <a:ext cx="51296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ru-RU"/>
            </a:defPPr>
            <a:lvl1pPr algn="ctr">
              <a:defRPr sz="3200" b="1">
                <a:solidFill>
                  <a:srgbClr val="416B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2,2</a:t>
            </a:r>
          </a:p>
        </p:txBody>
      </p:sp>
      <p:grpSp>
        <p:nvGrpSpPr>
          <p:cNvPr id="81" name="Группа 80"/>
          <p:cNvGrpSpPr/>
          <p:nvPr/>
        </p:nvGrpSpPr>
        <p:grpSpPr>
          <a:xfrm rot="10800000">
            <a:off x="8142088" y="3598562"/>
            <a:ext cx="2335412" cy="72714"/>
            <a:chOff x="1708675" y="2752364"/>
            <a:chExt cx="2335412" cy="72714"/>
          </a:xfrm>
        </p:grpSpPr>
        <p:cxnSp>
          <p:nvCxnSpPr>
            <p:cNvPr id="82" name="Прямая соединительная линия 81"/>
            <p:cNvCxnSpPr/>
            <p:nvPr/>
          </p:nvCxnSpPr>
          <p:spPr>
            <a:xfrm rot="10800000" flipH="1">
              <a:off x="3720598" y="2752364"/>
              <a:ext cx="323489" cy="72713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olid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единительная линия 82"/>
            <p:cNvCxnSpPr/>
            <p:nvPr/>
          </p:nvCxnSpPr>
          <p:spPr>
            <a:xfrm rot="10800000" flipH="1" flipV="1">
              <a:off x="1708675" y="2807957"/>
              <a:ext cx="2018566" cy="17121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Надпись 95"/>
          <p:cNvSpPr txBox="1"/>
          <p:nvPr/>
        </p:nvSpPr>
        <p:spPr>
          <a:xfrm>
            <a:off x="6848341" y="5481329"/>
            <a:ext cx="34624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ru-RU"/>
            </a:defPPr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rgbClr val="1D3971"/>
                </a:solidFill>
              </a:rPr>
              <a:t>8%</a:t>
            </a:r>
          </a:p>
        </p:txBody>
      </p:sp>
      <p:sp>
        <p:nvSpPr>
          <p:cNvPr id="85" name="Надпись 95"/>
          <p:cNvSpPr txBox="1"/>
          <p:nvPr/>
        </p:nvSpPr>
        <p:spPr>
          <a:xfrm>
            <a:off x="7634100" y="4644651"/>
            <a:ext cx="34625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ru-RU"/>
            </a:defPPr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rgbClr val="416B60"/>
                </a:solidFill>
              </a:rPr>
              <a:t>6</a:t>
            </a:r>
            <a:r>
              <a:rPr lang="ru-RU" dirty="0" smtClean="0">
                <a:solidFill>
                  <a:srgbClr val="416B60"/>
                </a:solidFill>
              </a:rPr>
              <a:t>%</a:t>
            </a:r>
            <a:endParaRPr lang="ru-RU" dirty="0">
              <a:solidFill>
                <a:srgbClr val="416B60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8465577" y="4836753"/>
            <a:ext cx="3757465" cy="5071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defRPr sz="1400" b="1" i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rgbClr val="416B60"/>
                </a:solidFill>
              </a:rPr>
              <a:t>Субсидии на строительство, реконструкцию социальных объектов и объектов коммунальной инфраструктуры</a:t>
            </a:r>
          </a:p>
        </p:txBody>
      </p:sp>
      <p:sp>
        <p:nvSpPr>
          <p:cNvPr id="87" name="Надпись 95"/>
          <p:cNvSpPr txBox="1"/>
          <p:nvPr/>
        </p:nvSpPr>
        <p:spPr>
          <a:xfrm>
            <a:off x="9835171" y="4277932"/>
            <a:ext cx="51296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ru-RU"/>
            </a:defPPr>
            <a:lvl1pPr algn="ctr">
              <a:defRPr sz="3200" b="1">
                <a:solidFill>
                  <a:srgbClr val="416B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2,8</a:t>
            </a:r>
          </a:p>
        </p:txBody>
      </p:sp>
      <p:grpSp>
        <p:nvGrpSpPr>
          <p:cNvPr id="88" name="Группа 87"/>
          <p:cNvGrpSpPr/>
          <p:nvPr/>
        </p:nvGrpSpPr>
        <p:grpSpPr>
          <a:xfrm rot="10800000">
            <a:off x="8142088" y="4770279"/>
            <a:ext cx="2335412" cy="72714"/>
            <a:chOff x="1708675" y="2752364"/>
            <a:chExt cx="2335412" cy="72714"/>
          </a:xfrm>
        </p:grpSpPr>
        <p:cxnSp>
          <p:nvCxnSpPr>
            <p:cNvPr id="89" name="Прямая соединительная линия 88"/>
            <p:cNvCxnSpPr/>
            <p:nvPr/>
          </p:nvCxnSpPr>
          <p:spPr>
            <a:xfrm rot="10800000" flipH="1">
              <a:off x="3720598" y="2752364"/>
              <a:ext cx="323489" cy="72713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olid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/>
            <p:cNvCxnSpPr/>
            <p:nvPr/>
          </p:nvCxnSpPr>
          <p:spPr>
            <a:xfrm rot="10800000" flipH="1" flipV="1">
              <a:off x="1708675" y="2807957"/>
              <a:ext cx="2018566" cy="17121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Прямоугольник 90"/>
          <p:cNvSpPr/>
          <p:nvPr/>
        </p:nvSpPr>
        <p:spPr>
          <a:xfrm>
            <a:off x="7021465" y="6004807"/>
            <a:ext cx="2193389" cy="3765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Неналоговые </a:t>
            </a: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92" name="Надпись 95"/>
          <p:cNvSpPr txBox="1"/>
          <p:nvPr/>
        </p:nvSpPr>
        <p:spPr>
          <a:xfrm>
            <a:off x="8795671" y="5583384"/>
            <a:ext cx="4488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ru-RU"/>
            </a:defPPr>
            <a:lvl1pPr algn="ctr">
              <a:defRPr sz="2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3,5</a:t>
            </a:r>
            <a:endParaRPr lang="ru-RU" dirty="0"/>
          </a:p>
        </p:txBody>
      </p:sp>
      <p:grpSp>
        <p:nvGrpSpPr>
          <p:cNvPr id="93" name="Группа 92"/>
          <p:cNvGrpSpPr/>
          <p:nvPr/>
        </p:nvGrpSpPr>
        <p:grpSpPr>
          <a:xfrm rot="10800000">
            <a:off x="7134682" y="5859887"/>
            <a:ext cx="2304723" cy="181849"/>
            <a:chOff x="1765511" y="2879838"/>
            <a:chExt cx="2304723" cy="181849"/>
          </a:xfrm>
        </p:grpSpPr>
        <p:cxnSp>
          <p:nvCxnSpPr>
            <p:cNvPr id="94" name="Прямая соединительная линия 93"/>
            <p:cNvCxnSpPr/>
            <p:nvPr/>
          </p:nvCxnSpPr>
          <p:spPr>
            <a:xfrm rot="10800000" flipH="1" flipV="1">
              <a:off x="3795439" y="2910401"/>
              <a:ext cx="274795" cy="151286"/>
            </a:xfrm>
            <a:prstGeom prst="line">
              <a:avLst/>
            </a:prstGeom>
            <a:ln w="19050">
              <a:solidFill>
                <a:srgbClr val="8DAAE3"/>
              </a:solidFill>
              <a:prstDash val="solid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/>
            <p:cNvCxnSpPr/>
            <p:nvPr/>
          </p:nvCxnSpPr>
          <p:spPr>
            <a:xfrm rot="10800000" flipH="1" flipV="1">
              <a:off x="1765511" y="2879838"/>
              <a:ext cx="2029929" cy="30562"/>
            </a:xfrm>
            <a:prstGeom prst="line">
              <a:avLst/>
            </a:prstGeom>
            <a:ln w="19050">
              <a:solidFill>
                <a:srgbClr val="8DAAE3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Надпись 95"/>
          <p:cNvSpPr txBox="1"/>
          <p:nvPr/>
        </p:nvSpPr>
        <p:spPr>
          <a:xfrm>
            <a:off x="5394830" y="5612386"/>
            <a:ext cx="46166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/>
            <a:r>
              <a:rPr lang="ru-RU" b="1" dirty="0" smtClean="0">
                <a:solidFill>
                  <a:srgbClr val="416B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15%</a:t>
            </a:r>
            <a:endParaRPr lang="ru-RU" b="1" dirty="0">
              <a:solidFill>
                <a:srgbClr val="416B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Надпись 95"/>
          <p:cNvSpPr txBox="1"/>
          <p:nvPr/>
        </p:nvSpPr>
        <p:spPr>
          <a:xfrm>
            <a:off x="3077337" y="5594842"/>
            <a:ext cx="51296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ru-RU"/>
            </a:defPPr>
            <a:lvl1pPr algn="ctr">
              <a:defRPr sz="3200" b="1">
                <a:solidFill>
                  <a:srgbClr val="416B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6,3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709687" y="6069445"/>
            <a:ext cx="2204172" cy="5355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r">
              <a:lnSpc>
                <a:spcPct val="90000"/>
              </a:lnSpc>
              <a:spcBef>
                <a:spcPct val="0"/>
              </a:spcBef>
              <a:defRPr sz="1400" b="1" i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rgbClr val="416B60"/>
                </a:solidFill>
              </a:rPr>
              <a:t>Субсидии </a:t>
            </a:r>
            <a:r>
              <a:rPr lang="ru-RU" dirty="0" smtClean="0">
                <a:solidFill>
                  <a:srgbClr val="416B60"/>
                </a:solidFill>
              </a:rPr>
              <a:t>на</a:t>
            </a:r>
          </a:p>
          <a:p>
            <a:r>
              <a:rPr lang="ru-RU" dirty="0" smtClean="0">
                <a:solidFill>
                  <a:srgbClr val="416B60"/>
                </a:solidFill>
              </a:rPr>
              <a:t>дорожное </a:t>
            </a:r>
            <a:r>
              <a:rPr lang="ru-RU" dirty="0">
                <a:solidFill>
                  <a:srgbClr val="416B60"/>
                </a:solidFill>
              </a:rPr>
              <a:t>хозяйство</a:t>
            </a:r>
          </a:p>
        </p:txBody>
      </p:sp>
      <p:grpSp>
        <p:nvGrpSpPr>
          <p:cNvPr id="99" name="Группа 98"/>
          <p:cNvGrpSpPr/>
          <p:nvPr/>
        </p:nvGrpSpPr>
        <p:grpSpPr>
          <a:xfrm>
            <a:off x="2824543" y="5945701"/>
            <a:ext cx="2374149" cy="158037"/>
            <a:chOff x="1669939" y="2752364"/>
            <a:chExt cx="2374149" cy="158037"/>
          </a:xfrm>
        </p:grpSpPr>
        <p:cxnSp>
          <p:nvCxnSpPr>
            <p:cNvPr id="100" name="Прямая соединительная линия 99"/>
            <p:cNvCxnSpPr/>
            <p:nvPr/>
          </p:nvCxnSpPr>
          <p:spPr>
            <a:xfrm flipV="1">
              <a:off x="3795441" y="2752364"/>
              <a:ext cx="248647" cy="158037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olid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100"/>
            <p:cNvCxnSpPr/>
            <p:nvPr/>
          </p:nvCxnSpPr>
          <p:spPr>
            <a:xfrm>
              <a:off x="1669939" y="2910401"/>
              <a:ext cx="2125502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Надпись 95"/>
          <p:cNvSpPr txBox="1"/>
          <p:nvPr/>
        </p:nvSpPr>
        <p:spPr>
          <a:xfrm>
            <a:off x="4274397" y="4644652"/>
            <a:ext cx="46166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/>
            <a:r>
              <a:rPr lang="ru-RU" b="1" dirty="0" smtClean="0">
                <a:solidFill>
                  <a:srgbClr val="416B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16%</a:t>
            </a:r>
            <a:endParaRPr lang="ru-RU" b="1" dirty="0">
              <a:solidFill>
                <a:srgbClr val="416B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Надпись 95"/>
          <p:cNvSpPr txBox="1"/>
          <p:nvPr/>
        </p:nvSpPr>
        <p:spPr>
          <a:xfrm>
            <a:off x="2005465" y="4209319"/>
            <a:ext cx="51296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ru-RU"/>
            </a:defPPr>
            <a:lvl1pPr algn="ctr">
              <a:defRPr sz="3200" b="1">
                <a:solidFill>
                  <a:srgbClr val="416B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6,8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915694" y="4694552"/>
            <a:ext cx="2888685" cy="523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r">
              <a:lnSpc>
                <a:spcPct val="90000"/>
              </a:lnSpc>
              <a:spcBef>
                <a:spcPct val="0"/>
              </a:spcBef>
              <a:defRPr sz="1400" b="1" i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rgbClr val="416B60"/>
                </a:solidFill>
              </a:rPr>
              <a:t>Прочие доходы </a:t>
            </a:r>
            <a:r>
              <a:rPr lang="ru-RU" dirty="0" smtClean="0">
                <a:solidFill>
                  <a:srgbClr val="416B60"/>
                </a:solidFill>
              </a:rPr>
              <a:t>из</a:t>
            </a:r>
          </a:p>
          <a:p>
            <a:r>
              <a:rPr lang="ru-RU" dirty="0" smtClean="0">
                <a:solidFill>
                  <a:srgbClr val="416B60"/>
                </a:solidFill>
              </a:rPr>
              <a:t>вышестоящих бюджетов</a:t>
            </a:r>
            <a:endParaRPr lang="ru-RU" dirty="0">
              <a:solidFill>
                <a:srgbClr val="416B60"/>
              </a:solidFill>
            </a:endParaRPr>
          </a:p>
        </p:txBody>
      </p:sp>
      <p:grpSp>
        <p:nvGrpSpPr>
          <p:cNvPr id="105" name="Группа 104"/>
          <p:cNvGrpSpPr/>
          <p:nvPr/>
        </p:nvGrpSpPr>
        <p:grpSpPr>
          <a:xfrm>
            <a:off x="1724331" y="4718697"/>
            <a:ext cx="2348735" cy="85365"/>
            <a:chOff x="1722722" y="2910401"/>
            <a:chExt cx="2348735" cy="85365"/>
          </a:xfrm>
        </p:grpSpPr>
        <p:cxnSp>
          <p:nvCxnSpPr>
            <p:cNvPr id="106" name="Прямая соединительная линия 105"/>
            <p:cNvCxnSpPr/>
            <p:nvPr/>
          </p:nvCxnSpPr>
          <p:spPr>
            <a:xfrm>
              <a:off x="3795441" y="2910401"/>
              <a:ext cx="276016" cy="85365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olid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я соединительная линия 106"/>
            <p:cNvCxnSpPr/>
            <p:nvPr/>
          </p:nvCxnSpPr>
          <p:spPr>
            <a:xfrm>
              <a:off x="1722722" y="2910401"/>
              <a:ext cx="2072719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Надпись 95"/>
          <p:cNvSpPr txBox="1"/>
          <p:nvPr/>
        </p:nvSpPr>
        <p:spPr>
          <a:xfrm>
            <a:off x="4167579" y="3118776"/>
            <a:ext cx="46166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/>
            <a:r>
              <a:rPr lang="ru-RU" b="1" dirty="0" smtClean="0">
                <a:solidFill>
                  <a:srgbClr val="416B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21%</a:t>
            </a:r>
            <a:endParaRPr lang="ru-RU" b="1" dirty="0">
              <a:solidFill>
                <a:srgbClr val="416B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Надпись 95"/>
          <p:cNvSpPr txBox="1"/>
          <p:nvPr/>
        </p:nvSpPr>
        <p:spPr>
          <a:xfrm>
            <a:off x="1764938" y="2638903"/>
            <a:ext cx="51296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ru-RU"/>
            </a:defPPr>
            <a:lvl1pPr algn="ctr">
              <a:defRPr sz="3200" b="1">
                <a:solidFill>
                  <a:srgbClr val="416B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9,0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878991" y="3104721"/>
            <a:ext cx="2811405" cy="5873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r">
              <a:lnSpc>
                <a:spcPct val="90000"/>
              </a:lnSpc>
              <a:spcBef>
                <a:spcPct val="0"/>
              </a:spcBef>
              <a:defRPr sz="1600" b="1" i="1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rgbClr val="416B60"/>
                </a:solidFill>
              </a:rPr>
              <a:t>Субвенции на</a:t>
            </a:r>
          </a:p>
          <a:p>
            <a:r>
              <a:rPr lang="ru-RU" sz="1400" dirty="0" smtClean="0">
                <a:solidFill>
                  <a:srgbClr val="416B60"/>
                </a:solidFill>
              </a:rPr>
              <a:t>образовательный </a:t>
            </a:r>
            <a:r>
              <a:rPr lang="ru-RU" sz="1400" dirty="0">
                <a:solidFill>
                  <a:srgbClr val="416B60"/>
                </a:solidFill>
              </a:rPr>
              <a:t>процесс </a:t>
            </a:r>
          </a:p>
        </p:txBody>
      </p:sp>
      <p:grpSp>
        <p:nvGrpSpPr>
          <p:cNvPr id="111" name="Группа 110"/>
          <p:cNvGrpSpPr/>
          <p:nvPr/>
        </p:nvGrpSpPr>
        <p:grpSpPr>
          <a:xfrm>
            <a:off x="1628775" y="3134328"/>
            <a:ext cx="2348735" cy="85365"/>
            <a:chOff x="1722722" y="2910401"/>
            <a:chExt cx="2348735" cy="85365"/>
          </a:xfrm>
        </p:grpSpPr>
        <p:cxnSp>
          <p:nvCxnSpPr>
            <p:cNvPr id="112" name="Прямая соединительная линия 111"/>
            <p:cNvCxnSpPr/>
            <p:nvPr/>
          </p:nvCxnSpPr>
          <p:spPr>
            <a:xfrm>
              <a:off x="3795441" y="2910401"/>
              <a:ext cx="276016" cy="85365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olid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Прямая соединительная линия 112"/>
            <p:cNvCxnSpPr/>
            <p:nvPr/>
          </p:nvCxnSpPr>
          <p:spPr>
            <a:xfrm>
              <a:off x="1722722" y="2910401"/>
              <a:ext cx="2072719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Надпись 95"/>
          <p:cNvSpPr txBox="1"/>
          <p:nvPr/>
        </p:nvSpPr>
        <p:spPr>
          <a:xfrm>
            <a:off x="5394830" y="1775600"/>
            <a:ext cx="46166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/>
            <a:r>
              <a:rPr lang="ru-RU" b="1" dirty="0" smtClean="0">
                <a:solidFill>
                  <a:srgbClr val="1D39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25%</a:t>
            </a:r>
            <a:endParaRPr lang="ru-RU" b="1" dirty="0">
              <a:solidFill>
                <a:srgbClr val="1D39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Прямоугольник 114"/>
          <p:cNvSpPr/>
          <p:nvPr/>
        </p:nvSpPr>
        <p:spPr>
          <a:xfrm>
            <a:off x="3012432" y="1769056"/>
            <a:ext cx="1961440" cy="3765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6" name="Надпись 95"/>
          <p:cNvSpPr txBox="1"/>
          <p:nvPr/>
        </p:nvSpPr>
        <p:spPr>
          <a:xfrm>
            <a:off x="3026699" y="1352816"/>
            <a:ext cx="62837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/>
            <a:r>
              <a:rPr lang="ru-RU" sz="28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10,8</a:t>
            </a:r>
            <a:endParaRPr lang="ru-RU" sz="2800" b="1" dirty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7" name="Группа 116"/>
          <p:cNvGrpSpPr/>
          <p:nvPr/>
        </p:nvGrpSpPr>
        <p:grpSpPr>
          <a:xfrm>
            <a:off x="2824543" y="1805044"/>
            <a:ext cx="2378127" cy="85365"/>
            <a:chOff x="1693330" y="2910401"/>
            <a:chExt cx="2378127" cy="85365"/>
          </a:xfrm>
        </p:grpSpPr>
        <p:cxnSp>
          <p:nvCxnSpPr>
            <p:cNvPr id="123" name="Прямая соединительная линия 122"/>
            <p:cNvCxnSpPr/>
            <p:nvPr/>
          </p:nvCxnSpPr>
          <p:spPr>
            <a:xfrm>
              <a:off x="3795441" y="2910401"/>
              <a:ext cx="276016" cy="85365"/>
            </a:xfrm>
            <a:prstGeom prst="line">
              <a:avLst/>
            </a:prstGeom>
            <a:ln w="19050">
              <a:solidFill>
                <a:srgbClr val="8DAAE3"/>
              </a:solidFill>
              <a:prstDash val="solid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Прямая соединительная линия 123"/>
            <p:cNvCxnSpPr/>
            <p:nvPr/>
          </p:nvCxnSpPr>
          <p:spPr>
            <a:xfrm>
              <a:off x="1693330" y="2910401"/>
              <a:ext cx="2102111" cy="0"/>
            </a:xfrm>
            <a:prstGeom prst="line">
              <a:avLst/>
            </a:prstGeom>
            <a:ln w="19050">
              <a:solidFill>
                <a:srgbClr val="8DAAE3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5" name="Надпись 95"/>
          <p:cNvSpPr txBox="1"/>
          <p:nvPr/>
        </p:nvSpPr>
        <p:spPr>
          <a:xfrm>
            <a:off x="6789164" y="2892496"/>
            <a:ext cx="34625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ru-RU"/>
            </a:defPPr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rgbClr val="416B60"/>
                </a:solidFill>
              </a:rPr>
              <a:t>4</a:t>
            </a:r>
            <a:r>
              <a:rPr lang="ru-RU" dirty="0" smtClean="0">
                <a:solidFill>
                  <a:srgbClr val="416B60"/>
                </a:solidFill>
              </a:rPr>
              <a:t>%</a:t>
            </a:r>
            <a:endParaRPr lang="ru-RU" dirty="0">
              <a:solidFill>
                <a:srgbClr val="416B60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8202282" y="2446822"/>
            <a:ext cx="2226003" cy="272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r">
              <a:lnSpc>
                <a:spcPct val="90000"/>
              </a:lnSpc>
              <a:spcBef>
                <a:spcPct val="0"/>
              </a:spcBef>
              <a:defRPr sz="1400" b="1" i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ru-RU" dirty="0" smtClean="0">
                <a:solidFill>
                  <a:srgbClr val="416B60"/>
                </a:solidFill>
              </a:rPr>
              <a:t>Субсидии на транспорт</a:t>
            </a:r>
            <a:endParaRPr lang="ru-RU" dirty="0">
              <a:solidFill>
                <a:srgbClr val="416B60"/>
              </a:solidFill>
            </a:endParaRPr>
          </a:p>
        </p:txBody>
      </p:sp>
      <p:sp>
        <p:nvSpPr>
          <p:cNvPr id="147" name="Надпись 95"/>
          <p:cNvSpPr txBox="1"/>
          <p:nvPr/>
        </p:nvSpPr>
        <p:spPr>
          <a:xfrm>
            <a:off x="9611866" y="1896423"/>
            <a:ext cx="51296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ru-RU"/>
            </a:defPPr>
            <a:lvl1pPr algn="ctr">
              <a:defRPr sz="3200" b="1">
                <a:solidFill>
                  <a:srgbClr val="416B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2,1</a:t>
            </a:r>
          </a:p>
        </p:txBody>
      </p:sp>
      <p:grpSp>
        <p:nvGrpSpPr>
          <p:cNvPr id="153" name="Группа 152"/>
          <p:cNvGrpSpPr/>
          <p:nvPr/>
        </p:nvGrpSpPr>
        <p:grpSpPr>
          <a:xfrm rot="10800000">
            <a:off x="7181384" y="2398142"/>
            <a:ext cx="3235645" cy="373800"/>
            <a:chOff x="772349" y="2817810"/>
            <a:chExt cx="3235645" cy="373800"/>
          </a:xfrm>
        </p:grpSpPr>
        <p:cxnSp>
          <p:nvCxnSpPr>
            <p:cNvPr id="159" name="Прямая соединительная линия 158"/>
            <p:cNvCxnSpPr/>
            <p:nvPr/>
          </p:nvCxnSpPr>
          <p:spPr>
            <a:xfrm rot="10800000" flipH="1">
              <a:off x="3172936" y="2817810"/>
              <a:ext cx="835058" cy="37380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olid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Прямая соединительная линия 164"/>
            <p:cNvCxnSpPr/>
            <p:nvPr/>
          </p:nvCxnSpPr>
          <p:spPr>
            <a:xfrm>
              <a:off x="772349" y="3186575"/>
              <a:ext cx="240435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0134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500"/>
                            </p:stCondLst>
                            <p:childTnLst>
                              <p:par>
                                <p:cTn id="1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000"/>
                            </p:stCondLst>
                            <p:childTnLst>
                              <p:par>
                                <p:cTn id="1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5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0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0"/>
                            </p:stCondLst>
                            <p:childTnLst>
                              <p:par>
                                <p:cTn id="2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500"/>
                            </p:stCondLst>
                            <p:childTnLst>
                              <p:par>
                                <p:cTn id="20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60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6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6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6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6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6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6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59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6500"/>
                            </p:stCondLst>
                            <p:childTnLst>
                              <p:par>
                                <p:cTn id="2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000"/>
                            </p:stCondLst>
                            <p:childTnLst>
                              <p:par>
                                <p:cTn id="2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60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6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6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6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6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6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6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59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000"/>
                            </p:stCondLst>
                            <p:childTnLst>
                              <p:par>
                                <p:cTn id="2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000"/>
                            </p:stCondLst>
                            <p:childTnLst>
                              <p:par>
                                <p:cTn id="3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60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6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6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6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6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6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6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6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6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6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6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59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60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6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62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1" grpId="0" uiExpand="1">
        <p:bldSub>
          <a:bldChart bld="category"/>
        </p:bldSub>
      </p:bldGraphic>
      <p:bldGraphic spid="62" grpId="0" uiExpand="1">
        <p:bldSub>
          <a:bldChart bld="category"/>
        </p:bldSub>
      </p:bldGraphic>
      <p:bldGraphic spid="63" grpId="0" uiExpand="1">
        <p:bldSub>
          <a:bldChart bld="category"/>
        </p:bldSub>
      </p:bldGraphic>
      <p:bldGraphic spid="64" grpId="0" uiExpand="1">
        <p:bldSub>
          <a:bldChart bld="category"/>
        </p:bldSub>
      </p:bldGraphic>
      <p:bldGraphic spid="65" grpId="0" uiExpand="1">
        <p:bldSub>
          <a:bldChart bld="category"/>
        </p:bldSub>
      </p:bldGraphic>
      <p:bldGraphic spid="66" grpId="0" uiExpand="1">
        <p:bldSub>
          <a:bldChart bld="category"/>
        </p:bldSub>
      </p:bldGraphic>
      <p:bldGraphic spid="67" grpId="0" uiExpand="1">
        <p:bldSub>
          <a:bldChart bld="category"/>
        </p:bldSub>
      </p:bldGraphic>
      <p:bldP spid="41" grpId="0"/>
      <p:bldGraphic spid="59" grpId="0" uiExpand="1">
        <p:bldSub>
          <a:bldChart bld="category"/>
        </p:bldSub>
      </p:bldGraphic>
      <p:bldGraphic spid="60" grpId="0" uiExpand="1">
        <p:bldSub>
          <a:bldChart bld="category"/>
        </p:bldSub>
      </p:bldGraphic>
      <p:bldP spid="77" grpId="0" uiExpand="1"/>
      <p:bldP spid="78" grpId="0" uiExpand="1"/>
      <p:bldP spid="79" grpId="0" uiExpand="1"/>
      <p:bldP spid="80" grpId="0" uiExpand="1"/>
      <p:bldP spid="84" grpId="0" uiExpand="1"/>
      <p:bldP spid="85" grpId="0" uiExpand="1"/>
      <p:bldP spid="86" grpId="0" uiExpand="1"/>
      <p:bldP spid="87" grpId="0" uiExpand="1"/>
      <p:bldP spid="91" grpId="0" uiExpand="1"/>
      <p:bldP spid="92" grpId="0" uiExpand="1"/>
      <p:bldP spid="96" grpId="0" uiExpand="1"/>
      <p:bldP spid="97" grpId="0" uiExpand="1"/>
      <p:bldP spid="98" grpId="0" uiExpand="1"/>
      <p:bldP spid="102" grpId="0" uiExpand="1"/>
      <p:bldP spid="103" grpId="0" uiExpand="1"/>
      <p:bldP spid="104" grpId="0" uiExpand="1"/>
      <p:bldP spid="108" grpId="0" uiExpand="1"/>
      <p:bldP spid="109" grpId="0" uiExpand="1"/>
      <p:bldP spid="110" grpId="0" uiExpand="1"/>
      <p:bldP spid="114" grpId="0" uiExpand="1"/>
      <p:bldP spid="115" grpId="0" uiExpand="1"/>
      <p:bldP spid="116" grpId="0" uiExpand="1"/>
      <p:bldP spid="135" grpId="0" uiExpand="1"/>
      <p:bldP spid="141" grpId="0" uiExpand="1"/>
      <p:bldP spid="147" grpId="0" uiExpan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Группа 67"/>
          <p:cNvGrpSpPr/>
          <p:nvPr/>
        </p:nvGrpSpPr>
        <p:grpSpPr>
          <a:xfrm>
            <a:off x="6815477" y="3617364"/>
            <a:ext cx="1598032" cy="1659037"/>
            <a:chOff x="9490697" y="3595099"/>
            <a:chExt cx="1117649" cy="1659037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>
              <a:off x="9490697" y="3597911"/>
              <a:ext cx="1113498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/>
            <p:cNvCxnSpPr/>
            <p:nvPr/>
          </p:nvCxnSpPr>
          <p:spPr>
            <a:xfrm>
              <a:off x="10599546" y="3595099"/>
              <a:ext cx="8800" cy="1659037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3" name="Группа 62"/>
          <p:cNvGrpSpPr/>
          <p:nvPr/>
        </p:nvGrpSpPr>
        <p:grpSpPr>
          <a:xfrm>
            <a:off x="3016217" y="3626073"/>
            <a:ext cx="1596668" cy="748990"/>
            <a:chOff x="4549547" y="3595099"/>
            <a:chExt cx="1113498" cy="748990"/>
          </a:xfrm>
        </p:grpSpPr>
        <p:cxnSp>
          <p:nvCxnSpPr>
            <p:cNvPr id="64" name="Прямая соединительная линия 63"/>
            <p:cNvCxnSpPr/>
            <p:nvPr/>
          </p:nvCxnSpPr>
          <p:spPr>
            <a:xfrm>
              <a:off x="4549547" y="3595099"/>
              <a:ext cx="1113498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>
              <a:off x="5657069" y="3595099"/>
              <a:ext cx="0" cy="74899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0" name="Рисунок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741" y="-8706"/>
            <a:ext cx="3428597" cy="6858000"/>
          </a:xfrm>
          <a:prstGeom prst="rect">
            <a:avLst/>
          </a:prstGeom>
        </p:spPr>
      </p:pic>
      <p:pic>
        <p:nvPicPr>
          <p:cNvPr id="11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024" y="192129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Овал 16"/>
          <p:cNvSpPr/>
          <p:nvPr/>
        </p:nvSpPr>
        <p:spPr>
          <a:xfrm>
            <a:off x="11786631" y="6514983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72851" y="6458103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600" dirty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600" dirty="0" smtClean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18739" y="135353"/>
            <a:ext cx="10899090" cy="6941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40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</a:t>
            </a:r>
          </a:p>
          <a:p>
            <a:pPr>
              <a:defRPr/>
            </a:pPr>
            <a:r>
              <a:rPr lang="ru-RU" altLang="ru-RU" sz="40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СОБСТВЕННЫХ ДОХОДОВ</a:t>
            </a:r>
          </a:p>
        </p:txBody>
      </p:sp>
      <p:grpSp>
        <p:nvGrpSpPr>
          <p:cNvPr id="45" name="Группа 44"/>
          <p:cNvGrpSpPr/>
          <p:nvPr/>
        </p:nvGrpSpPr>
        <p:grpSpPr>
          <a:xfrm>
            <a:off x="2788610" y="1837796"/>
            <a:ext cx="5929420" cy="746432"/>
            <a:chOff x="5595641" y="895076"/>
            <a:chExt cx="5929420" cy="746432"/>
          </a:xfrm>
        </p:grpSpPr>
        <p:sp>
          <p:nvSpPr>
            <p:cNvPr id="46" name="Прямоугольник 45">
              <a:extLs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980709" y="895076"/>
              <a:ext cx="5544352" cy="746432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54000">
                  <a:srgbClr val="A8BEEA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47" name="Овал 46">
              <a:extLs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595641" y="895076"/>
              <a:ext cx="746432" cy="746432"/>
            </a:xfrm>
            <a:prstGeom prst="ellipse">
              <a:avLst/>
            </a:prstGeom>
            <a:solidFill>
              <a:srgbClr val="A8BEEA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pic>
          <p:nvPicPr>
            <p:cNvPr id="48" name="Рисунок 47" descr="Монеты контур">
              <a:extLst>
                <a:ext uri="{FF2B5EF4-FFF2-40B4-BE49-F238E27FC236}">
                  <a16:creationId xmlns="" xmlns:a16="http://schemas.microsoft.com/office/drawing/2014/main" id="{2E1A7412-C50B-4FC0-3B41-6AD32EBB4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15990" y="1012017"/>
              <a:ext cx="505734" cy="505734"/>
            </a:xfrm>
            <a:prstGeom prst="rect">
              <a:avLst/>
            </a:prstGeom>
          </p:spPr>
        </p:pic>
      </p:grpSp>
      <p:sp>
        <p:nvSpPr>
          <p:cNvPr id="49" name="Надпись 108"/>
          <p:cNvSpPr txBox="1"/>
          <p:nvPr/>
        </p:nvSpPr>
        <p:spPr>
          <a:xfrm>
            <a:off x="7058325" y="1837795"/>
            <a:ext cx="1451473" cy="74643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defTabSz="914400" eaLnBrk="1" latinLnBrk="0" hangingPunct="1">
              <a:lnSpc>
                <a:spcPct val="90000"/>
              </a:lnSpc>
              <a:spcBef>
                <a:spcPct val="0"/>
              </a:spcBef>
              <a:defRPr sz="4800" b="1" kern="1200">
                <a:solidFill>
                  <a:srgbClr val="007A3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20%</a:t>
            </a:r>
            <a:endParaRPr lang="ru-RU" dirty="0"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2085" r="11753"/>
          <a:stretch/>
        </p:blipFill>
        <p:spPr>
          <a:xfrm>
            <a:off x="6770044" y="2097197"/>
            <a:ext cx="256348" cy="23934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BFB18481-DCA3-4DBA-99B3-7F0452283A55}"/>
              </a:ext>
            </a:extLst>
          </p:cNvPr>
          <p:cNvSpPr txBox="1"/>
          <p:nvPr/>
        </p:nvSpPr>
        <p:spPr>
          <a:xfrm>
            <a:off x="3446626" y="1902855"/>
            <a:ext cx="3291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sz="1800" dirty="0" smtClean="0">
                <a:solidFill>
                  <a:srgbClr val="007A37"/>
                </a:solidFill>
              </a:rPr>
              <a:t>УВЕЛИЧЕНИЕ</a:t>
            </a:r>
          </a:p>
          <a:p>
            <a:pPr algn="ctr"/>
            <a:r>
              <a:rPr lang="ru-RU" sz="1400" dirty="0" smtClean="0">
                <a:solidFill>
                  <a:srgbClr val="22468E"/>
                </a:solidFill>
              </a:rPr>
              <a:t>налоговых и неналоговых доходов</a:t>
            </a:r>
            <a:endParaRPr lang="ru-RU" sz="1400" dirty="0">
              <a:solidFill>
                <a:srgbClr val="22468E"/>
              </a:solidFill>
            </a:endParaRPr>
          </a:p>
        </p:txBody>
      </p:sp>
      <p:graphicFrame>
        <p:nvGraphicFramePr>
          <p:cNvPr id="61" name="Диаграмма 60">
            <a:extLst>
              <a:ext uri="{FF2B5EF4-FFF2-40B4-BE49-F238E27FC236}">
                <a16:creationId xmlns:a16="http://schemas.microsoft.com/office/drawing/2014/main" xmlns="" id="{63CDF28E-6444-4287-8D18-562CCF10B3D7}"/>
              </a:ext>
            </a:extLst>
          </p:cNvPr>
          <p:cNvGraphicFramePr/>
          <p:nvPr>
            <p:extLst/>
          </p:nvPr>
        </p:nvGraphicFramePr>
        <p:xfrm>
          <a:off x="1006897" y="4033234"/>
          <a:ext cx="3887322" cy="2594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62" name="Диаграмма 61">
            <a:extLst>
              <a:ext uri="{FF2B5EF4-FFF2-40B4-BE49-F238E27FC236}">
                <a16:creationId xmlns:a16="http://schemas.microsoft.com/office/drawing/2014/main" xmlns="" id="{63CDF28E-6444-4287-8D18-562CCF10B3D7}"/>
              </a:ext>
            </a:extLst>
          </p:cNvPr>
          <p:cNvGraphicFramePr/>
          <p:nvPr>
            <p:extLst/>
          </p:nvPr>
        </p:nvGraphicFramePr>
        <p:xfrm>
          <a:off x="4819039" y="5043517"/>
          <a:ext cx="3895110" cy="1583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66" name="TextBox 2"/>
          <p:cNvSpPr txBox="1"/>
          <p:nvPr/>
        </p:nvSpPr>
        <p:spPr>
          <a:xfrm>
            <a:off x="2977673" y="3287518"/>
            <a:ext cx="206155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600" i="0" dirty="0" smtClean="0">
                <a:noFill/>
              </a:rPr>
              <a:t>+ </a:t>
            </a:r>
            <a:r>
              <a:rPr lang="ru-RU" sz="1800" dirty="0" smtClean="0">
                <a:solidFill>
                  <a:srgbClr val="007A37"/>
                </a:solidFill>
              </a:rPr>
              <a:t>23,9%</a:t>
            </a:r>
            <a:r>
              <a:rPr lang="ru-RU" sz="1600" dirty="0" smtClean="0">
                <a:solidFill>
                  <a:srgbClr val="007A37"/>
                </a:solidFill>
              </a:rPr>
              <a:t> к 2024 г. </a:t>
            </a:r>
            <a:endParaRPr lang="ru-RU" sz="1600" dirty="0">
              <a:solidFill>
                <a:srgbClr val="007A37"/>
              </a:solidFill>
            </a:endParaRPr>
          </a:p>
        </p:txBody>
      </p:sp>
      <p:sp>
        <p:nvSpPr>
          <p:cNvPr id="67" name="Стрелка вниз 66"/>
          <p:cNvSpPr/>
          <p:nvPr/>
        </p:nvSpPr>
        <p:spPr>
          <a:xfrm flipV="1">
            <a:off x="3025742" y="3342932"/>
            <a:ext cx="125296" cy="208676"/>
          </a:xfrm>
          <a:prstGeom prst="downArrow">
            <a:avLst/>
          </a:prstGeom>
          <a:solidFill>
            <a:srgbClr val="007A37"/>
          </a:solidFill>
          <a:ln>
            <a:solidFill>
              <a:srgbClr val="007A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2"/>
          <p:cNvSpPr txBox="1"/>
          <p:nvPr/>
        </p:nvSpPr>
        <p:spPr>
          <a:xfrm>
            <a:off x="6834523" y="3278809"/>
            <a:ext cx="206155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800" dirty="0" smtClean="0">
                <a:solidFill>
                  <a:schemeClr val="bg1"/>
                </a:solidFill>
              </a:rPr>
              <a:t>+</a:t>
            </a:r>
            <a:r>
              <a:rPr lang="ru-RU" sz="1800" dirty="0" smtClean="0"/>
              <a:t> </a:t>
            </a:r>
            <a:r>
              <a:rPr lang="ru-RU" sz="1800" dirty="0" smtClean="0">
                <a:solidFill>
                  <a:srgbClr val="007A37"/>
                </a:solidFill>
              </a:rPr>
              <a:t>9,5% </a:t>
            </a:r>
            <a:r>
              <a:rPr lang="ru-RU" sz="1600" dirty="0" smtClean="0">
                <a:solidFill>
                  <a:srgbClr val="007A37"/>
                </a:solidFill>
              </a:rPr>
              <a:t>к 2024 г. </a:t>
            </a:r>
            <a:endParaRPr lang="ru-RU" sz="1600" dirty="0">
              <a:solidFill>
                <a:srgbClr val="007A37"/>
              </a:solidFill>
            </a:endParaRPr>
          </a:p>
        </p:txBody>
      </p:sp>
      <p:sp>
        <p:nvSpPr>
          <p:cNvPr id="72" name="Стрелка вниз 71"/>
          <p:cNvSpPr/>
          <p:nvPr/>
        </p:nvSpPr>
        <p:spPr>
          <a:xfrm flipV="1">
            <a:off x="6892121" y="3334223"/>
            <a:ext cx="125296" cy="208676"/>
          </a:xfrm>
          <a:prstGeom prst="downArrow">
            <a:avLst/>
          </a:prstGeom>
          <a:solidFill>
            <a:srgbClr val="007A37"/>
          </a:solidFill>
          <a:ln>
            <a:solidFill>
              <a:srgbClr val="007A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Надпись 95"/>
          <p:cNvSpPr txBox="1"/>
          <p:nvPr/>
        </p:nvSpPr>
        <p:spPr>
          <a:xfrm>
            <a:off x="8988599" y="956100"/>
            <a:ext cx="215443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/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14 331,9</a:t>
            </a:r>
            <a:endParaRPr lang="ru-RU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11080058" y="926755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млн рублей</a:t>
            </a:r>
            <a:endParaRPr lang="en-US" sz="1400" b="1" i="1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75" name="Группа 74"/>
          <p:cNvGrpSpPr/>
          <p:nvPr/>
        </p:nvGrpSpPr>
        <p:grpSpPr>
          <a:xfrm>
            <a:off x="9416558" y="3834656"/>
            <a:ext cx="2345829" cy="2239010"/>
            <a:chOff x="9464183" y="4259922"/>
            <a:chExt cx="2345829" cy="2239010"/>
          </a:xfrm>
        </p:grpSpPr>
        <p:grpSp>
          <p:nvGrpSpPr>
            <p:cNvPr id="76" name="Группа 75"/>
            <p:cNvGrpSpPr/>
            <p:nvPr/>
          </p:nvGrpSpPr>
          <p:grpSpPr>
            <a:xfrm>
              <a:off x="10145892" y="4259922"/>
              <a:ext cx="648489" cy="648489"/>
              <a:chOff x="9332459" y="909911"/>
              <a:chExt cx="648489" cy="648489"/>
            </a:xfrm>
          </p:grpSpPr>
          <p:sp>
            <p:nvSpPr>
              <p:cNvPr id="90" name="Овал 89"/>
              <p:cNvSpPr/>
              <p:nvPr/>
            </p:nvSpPr>
            <p:spPr>
              <a:xfrm>
                <a:off x="9332459" y="909911"/>
                <a:ext cx="648489" cy="648489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  <p:grpSp>
            <p:nvGrpSpPr>
              <p:cNvPr id="91" name="Группа 90"/>
              <p:cNvGrpSpPr/>
              <p:nvPr/>
            </p:nvGrpSpPr>
            <p:grpSpPr>
              <a:xfrm>
                <a:off x="9530746" y="1108198"/>
                <a:ext cx="251914" cy="251915"/>
                <a:chOff x="8208963" y="3762375"/>
                <a:chExt cx="306387" cy="306388"/>
              </a:xfrm>
            </p:grpSpPr>
            <p:sp>
              <p:nvSpPr>
                <p:cNvPr id="92" name="Полилиния 27"/>
                <p:cNvSpPr>
                  <a:spLocks/>
                </p:cNvSpPr>
                <p:nvPr/>
              </p:nvSpPr>
              <p:spPr bwMode="auto">
                <a:xfrm>
                  <a:off x="8424863" y="3943350"/>
                  <a:ext cx="53975" cy="53975"/>
                </a:xfrm>
                <a:custGeom>
                  <a:avLst/>
                  <a:gdLst>
                    <a:gd name="T0" fmla="*/ 300 w 360"/>
                    <a:gd name="T1" fmla="*/ 240 h 360"/>
                    <a:gd name="T2" fmla="*/ 120 w 360"/>
                    <a:gd name="T3" fmla="*/ 240 h 360"/>
                    <a:gd name="T4" fmla="*/ 120 w 360"/>
                    <a:gd name="T5" fmla="*/ 60 h 360"/>
                    <a:gd name="T6" fmla="*/ 60 w 360"/>
                    <a:gd name="T7" fmla="*/ 0 h 360"/>
                    <a:gd name="T8" fmla="*/ 0 w 360"/>
                    <a:gd name="T9" fmla="*/ 60 h 360"/>
                    <a:gd name="T10" fmla="*/ 0 w 360"/>
                    <a:gd name="T11" fmla="*/ 300 h 360"/>
                    <a:gd name="T12" fmla="*/ 60 w 360"/>
                    <a:gd name="T13" fmla="*/ 360 h 360"/>
                    <a:gd name="T14" fmla="*/ 300 w 360"/>
                    <a:gd name="T15" fmla="*/ 360 h 360"/>
                    <a:gd name="T16" fmla="*/ 360 w 360"/>
                    <a:gd name="T17" fmla="*/ 300 h 360"/>
                    <a:gd name="T18" fmla="*/ 300 w 360"/>
                    <a:gd name="T19" fmla="*/ 240 h 3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0" h="360">
                      <a:moveTo>
                        <a:pt x="300" y="240"/>
                      </a:moveTo>
                      <a:cubicBezTo>
                        <a:pt x="120" y="240"/>
                        <a:pt x="120" y="240"/>
                        <a:pt x="120" y="240"/>
                      </a:cubicBezTo>
                      <a:cubicBezTo>
                        <a:pt x="120" y="60"/>
                        <a:pt x="120" y="60"/>
                        <a:pt x="120" y="60"/>
                      </a:cubicBezTo>
                      <a:cubicBezTo>
                        <a:pt x="120" y="27"/>
                        <a:pt x="93" y="0"/>
                        <a:pt x="60" y="0"/>
                      </a:cubicBezTo>
                      <a:cubicBezTo>
                        <a:pt x="27" y="0"/>
                        <a:pt x="0" y="27"/>
                        <a:pt x="0" y="60"/>
                      </a:cubicBezTo>
                      <a:cubicBezTo>
                        <a:pt x="0" y="300"/>
                        <a:pt x="0" y="300"/>
                        <a:pt x="0" y="300"/>
                      </a:cubicBezTo>
                      <a:cubicBezTo>
                        <a:pt x="0" y="333"/>
                        <a:pt x="27" y="360"/>
                        <a:pt x="60" y="360"/>
                      </a:cubicBezTo>
                      <a:cubicBezTo>
                        <a:pt x="300" y="360"/>
                        <a:pt x="300" y="360"/>
                        <a:pt x="300" y="360"/>
                      </a:cubicBezTo>
                      <a:cubicBezTo>
                        <a:pt x="333" y="360"/>
                        <a:pt x="360" y="333"/>
                        <a:pt x="360" y="300"/>
                      </a:cubicBezTo>
                      <a:cubicBezTo>
                        <a:pt x="360" y="267"/>
                        <a:pt x="333" y="240"/>
                        <a:pt x="300" y="24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93" name="Полилиния 28"/>
                <p:cNvSpPr>
                  <a:spLocks/>
                </p:cNvSpPr>
                <p:nvPr/>
              </p:nvSpPr>
              <p:spPr bwMode="auto">
                <a:xfrm>
                  <a:off x="8245475" y="3925888"/>
                  <a:ext cx="53975" cy="17463"/>
                </a:xfrm>
                <a:custGeom>
                  <a:avLst/>
                  <a:gdLst>
                    <a:gd name="T0" fmla="*/ 300 w 360"/>
                    <a:gd name="T1" fmla="*/ 0 h 120"/>
                    <a:gd name="T2" fmla="*/ 60 w 360"/>
                    <a:gd name="T3" fmla="*/ 0 h 120"/>
                    <a:gd name="T4" fmla="*/ 0 w 360"/>
                    <a:gd name="T5" fmla="*/ 60 h 120"/>
                    <a:gd name="T6" fmla="*/ 60 w 360"/>
                    <a:gd name="T7" fmla="*/ 120 h 120"/>
                    <a:gd name="T8" fmla="*/ 300 w 360"/>
                    <a:gd name="T9" fmla="*/ 120 h 120"/>
                    <a:gd name="T10" fmla="*/ 360 w 360"/>
                    <a:gd name="T11" fmla="*/ 60 h 120"/>
                    <a:gd name="T12" fmla="*/ 300 w 360"/>
                    <a:gd name="T13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0" h="120">
                      <a:moveTo>
                        <a:pt x="300" y="0"/>
                      </a:moveTo>
                      <a:cubicBezTo>
                        <a:pt x="60" y="0"/>
                        <a:pt x="60" y="0"/>
                        <a:pt x="60" y="0"/>
                      </a:cubicBezTo>
                      <a:cubicBezTo>
                        <a:pt x="27" y="0"/>
                        <a:pt x="0" y="27"/>
                        <a:pt x="0" y="60"/>
                      </a:cubicBezTo>
                      <a:cubicBezTo>
                        <a:pt x="0" y="93"/>
                        <a:pt x="27" y="120"/>
                        <a:pt x="60" y="120"/>
                      </a:cubicBezTo>
                      <a:cubicBezTo>
                        <a:pt x="300" y="120"/>
                        <a:pt x="300" y="120"/>
                        <a:pt x="300" y="120"/>
                      </a:cubicBezTo>
                      <a:cubicBezTo>
                        <a:pt x="333" y="120"/>
                        <a:pt x="360" y="93"/>
                        <a:pt x="360" y="60"/>
                      </a:cubicBezTo>
                      <a:cubicBezTo>
                        <a:pt x="360" y="27"/>
                        <a:pt x="333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94" name="Полилиния 29"/>
                <p:cNvSpPr>
                  <a:spLocks/>
                </p:cNvSpPr>
                <p:nvPr/>
              </p:nvSpPr>
              <p:spPr bwMode="auto">
                <a:xfrm>
                  <a:off x="8245475" y="3979863"/>
                  <a:ext cx="53975" cy="17463"/>
                </a:xfrm>
                <a:custGeom>
                  <a:avLst/>
                  <a:gdLst>
                    <a:gd name="T0" fmla="*/ 300 w 360"/>
                    <a:gd name="T1" fmla="*/ 0 h 120"/>
                    <a:gd name="T2" fmla="*/ 60 w 360"/>
                    <a:gd name="T3" fmla="*/ 0 h 120"/>
                    <a:gd name="T4" fmla="*/ 0 w 360"/>
                    <a:gd name="T5" fmla="*/ 60 h 120"/>
                    <a:gd name="T6" fmla="*/ 60 w 360"/>
                    <a:gd name="T7" fmla="*/ 120 h 120"/>
                    <a:gd name="T8" fmla="*/ 300 w 360"/>
                    <a:gd name="T9" fmla="*/ 120 h 120"/>
                    <a:gd name="T10" fmla="*/ 360 w 360"/>
                    <a:gd name="T11" fmla="*/ 60 h 120"/>
                    <a:gd name="T12" fmla="*/ 300 w 360"/>
                    <a:gd name="T13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0" h="120">
                      <a:moveTo>
                        <a:pt x="300" y="0"/>
                      </a:moveTo>
                      <a:cubicBezTo>
                        <a:pt x="60" y="0"/>
                        <a:pt x="60" y="0"/>
                        <a:pt x="60" y="0"/>
                      </a:cubicBezTo>
                      <a:cubicBezTo>
                        <a:pt x="27" y="0"/>
                        <a:pt x="0" y="27"/>
                        <a:pt x="0" y="60"/>
                      </a:cubicBezTo>
                      <a:cubicBezTo>
                        <a:pt x="0" y="93"/>
                        <a:pt x="27" y="120"/>
                        <a:pt x="60" y="120"/>
                      </a:cubicBezTo>
                      <a:cubicBezTo>
                        <a:pt x="300" y="120"/>
                        <a:pt x="300" y="120"/>
                        <a:pt x="300" y="120"/>
                      </a:cubicBezTo>
                      <a:cubicBezTo>
                        <a:pt x="333" y="120"/>
                        <a:pt x="360" y="93"/>
                        <a:pt x="360" y="60"/>
                      </a:cubicBezTo>
                      <a:cubicBezTo>
                        <a:pt x="360" y="27"/>
                        <a:pt x="333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95" name="Полилиния 30"/>
                <p:cNvSpPr>
                  <a:spLocks noEditPoints="1"/>
                </p:cNvSpPr>
                <p:nvPr/>
              </p:nvSpPr>
              <p:spPr bwMode="auto">
                <a:xfrm>
                  <a:off x="8208963" y="3762375"/>
                  <a:ext cx="306387" cy="306388"/>
                </a:xfrm>
                <a:custGeom>
                  <a:avLst/>
                  <a:gdLst>
                    <a:gd name="T0" fmla="*/ 1808 w 2048"/>
                    <a:gd name="T1" fmla="*/ 240 h 2048"/>
                    <a:gd name="T2" fmla="*/ 1628 w 2048"/>
                    <a:gd name="T3" fmla="*/ 0 h 2048"/>
                    <a:gd name="T4" fmla="*/ 1448 w 2048"/>
                    <a:gd name="T5" fmla="*/ 240 h 2048"/>
                    <a:gd name="T6" fmla="*/ 1208 w 2048"/>
                    <a:gd name="T7" fmla="*/ 180 h 2048"/>
                    <a:gd name="T8" fmla="*/ 848 w 2048"/>
                    <a:gd name="T9" fmla="*/ 180 h 2048"/>
                    <a:gd name="T10" fmla="*/ 600 w 2048"/>
                    <a:gd name="T11" fmla="*/ 240 h 2048"/>
                    <a:gd name="T12" fmla="*/ 420 w 2048"/>
                    <a:gd name="T13" fmla="*/ 0 h 2048"/>
                    <a:gd name="T14" fmla="*/ 240 w 2048"/>
                    <a:gd name="T15" fmla="*/ 240 h 2048"/>
                    <a:gd name="T16" fmla="*/ 0 w 2048"/>
                    <a:gd name="T17" fmla="*/ 420 h 2048"/>
                    <a:gd name="T18" fmla="*/ 180 w 2048"/>
                    <a:gd name="T19" fmla="*/ 1928 h 2048"/>
                    <a:gd name="T20" fmla="*/ 1508 w 2048"/>
                    <a:gd name="T21" fmla="*/ 2048 h 2048"/>
                    <a:gd name="T22" fmla="*/ 2048 w 2048"/>
                    <a:gd name="T23" fmla="*/ 420 h 2048"/>
                    <a:gd name="T24" fmla="*/ 1568 w 2048"/>
                    <a:gd name="T25" fmla="*/ 180 h 2048"/>
                    <a:gd name="T26" fmla="*/ 1688 w 2048"/>
                    <a:gd name="T27" fmla="*/ 180 h 2048"/>
                    <a:gd name="T28" fmla="*/ 1628 w 2048"/>
                    <a:gd name="T29" fmla="*/ 480 h 2048"/>
                    <a:gd name="T30" fmla="*/ 1568 w 2048"/>
                    <a:gd name="T31" fmla="*/ 180 h 2048"/>
                    <a:gd name="T32" fmla="*/ 968 w 2048"/>
                    <a:gd name="T33" fmla="*/ 300 h 2048"/>
                    <a:gd name="T34" fmla="*/ 968 w 2048"/>
                    <a:gd name="T35" fmla="*/ 180 h 2048"/>
                    <a:gd name="T36" fmla="*/ 1088 w 2048"/>
                    <a:gd name="T37" fmla="*/ 180 h 2048"/>
                    <a:gd name="T38" fmla="*/ 1028 w 2048"/>
                    <a:gd name="T39" fmla="*/ 480 h 2048"/>
                    <a:gd name="T40" fmla="*/ 968 w 2048"/>
                    <a:gd name="T41" fmla="*/ 300 h 2048"/>
                    <a:gd name="T42" fmla="*/ 420 w 2048"/>
                    <a:gd name="T43" fmla="*/ 120 h 2048"/>
                    <a:gd name="T44" fmla="*/ 480 w 2048"/>
                    <a:gd name="T45" fmla="*/ 420 h 2048"/>
                    <a:gd name="T46" fmla="*/ 360 w 2048"/>
                    <a:gd name="T47" fmla="*/ 420 h 2048"/>
                    <a:gd name="T48" fmla="*/ 1508 w 2048"/>
                    <a:gd name="T49" fmla="*/ 1928 h 2048"/>
                    <a:gd name="T50" fmla="*/ 1508 w 2048"/>
                    <a:gd name="T51" fmla="*/ 1088 h 2048"/>
                    <a:gd name="T52" fmla="*/ 1508 w 2048"/>
                    <a:gd name="T53" fmla="*/ 1928 h 2048"/>
                    <a:gd name="T54" fmla="*/ 1508 w 2048"/>
                    <a:gd name="T55" fmla="*/ 968 h 2048"/>
                    <a:gd name="T56" fmla="*/ 1148 w 2048"/>
                    <a:gd name="T57" fmla="*/ 1088 h 2048"/>
                    <a:gd name="T58" fmla="*/ 848 w 2048"/>
                    <a:gd name="T59" fmla="*/ 1148 h 2048"/>
                    <a:gd name="T60" fmla="*/ 1059 w 2048"/>
                    <a:gd name="T61" fmla="*/ 1208 h 2048"/>
                    <a:gd name="T62" fmla="*/ 908 w 2048"/>
                    <a:gd name="T63" fmla="*/ 1448 h 2048"/>
                    <a:gd name="T64" fmla="*/ 908 w 2048"/>
                    <a:gd name="T65" fmla="*/ 1568 h 2048"/>
                    <a:gd name="T66" fmla="*/ 1059 w 2048"/>
                    <a:gd name="T67" fmla="*/ 1808 h 2048"/>
                    <a:gd name="T68" fmla="*/ 120 w 2048"/>
                    <a:gd name="T69" fmla="*/ 1748 h 2048"/>
                    <a:gd name="T70" fmla="*/ 1928 w 2048"/>
                    <a:gd name="T71" fmla="*/ 848 h 2048"/>
                    <a:gd name="T72" fmla="*/ 1928 w 2048"/>
                    <a:gd name="T73" fmla="*/ 728 h 2048"/>
                    <a:gd name="T74" fmla="*/ 120 w 2048"/>
                    <a:gd name="T75" fmla="*/ 420 h 2048"/>
                    <a:gd name="T76" fmla="*/ 240 w 2048"/>
                    <a:gd name="T77" fmla="*/ 360 h 2048"/>
                    <a:gd name="T78" fmla="*/ 420 w 2048"/>
                    <a:gd name="T79" fmla="*/ 600 h 2048"/>
                    <a:gd name="T80" fmla="*/ 600 w 2048"/>
                    <a:gd name="T81" fmla="*/ 360 h 2048"/>
                    <a:gd name="T82" fmla="*/ 848 w 2048"/>
                    <a:gd name="T83" fmla="*/ 420 h 2048"/>
                    <a:gd name="T84" fmla="*/ 1208 w 2048"/>
                    <a:gd name="T85" fmla="*/ 420 h 2048"/>
                    <a:gd name="T86" fmla="*/ 1448 w 2048"/>
                    <a:gd name="T87" fmla="*/ 360 h 2048"/>
                    <a:gd name="T88" fmla="*/ 1628 w 2048"/>
                    <a:gd name="T89" fmla="*/ 600 h 2048"/>
                    <a:gd name="T90" fmla="*/ 1808 w 2048"/>
                    <a:gd name="T91" fmla="*/ 360 h 2048"/>
                    <a:gd name="T92" fmla="*/ 1928 w 2048"/>
                    <a:gd name="T93" fmla="*/ 420 h 20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048" h="2048">
                      <a:moveTo>
                        <a:pt x="1868" y="240"/>
                      </a:moveTo>
                      <a:cubicBezTo>
                        <a:pt x="1808" y="240"/>
                        <a:pt x="1808" y="240"/>
                        <a:pt x="1808" y="240"/>
                      </a:cubicBezTo>
                      <a:cubicBezTo>
                        <a:pt x="1808" y="180"/>
                        <a:pt x="1808" y="180"/>
                        <a:pt x="1808" y="180"/>
                      </a:cubicBezTo>
                      <a:cubicBezTo>
                        <a:pt x="1808" y="81"/>
                        <a:pt x="1727" y="0"/>
                        <a:pt x="1628" y="0"/>
                      </a:cubicBezTo>
                      <a:cubicBezTo>
                        <a:pt x="1529" y="0"/>
                        <a:pt x="1448" y="81"/>
                        <a:pt x="1448" y="180"/>
                      </a:cubicBezTo>
                      <a:cubicBezTo>
                        <a:pt x="1448" y="240"/>
                        <a:pt x="1448" y="240"/>
                        <a:pt x="1448" y="240"/>
                      </a:cubicBezTo>
                      <a:cubicBezTo>
                        <a:pt x="1208" y="240"/>
                        <a:pt x="1208" y="240"/>
                        <a:pt x="1208" y="240"/>
                      </a:cubicBezTo>
                      <a:cubicBezTo>
                        <a:pt x="1208" y="180"/>
                        <a:pt x="1208" y="180"/>
                        <a:pt x="1208" y="180"/>
                      </a:cubicBezTo>
                      <a:cubicBezTo>
                        <a:pt x="1208" y="81"/>
                        <a:pt x="1127" y="0"/>
                        <a:pt x="1028" y="0"/>
                      </a:cubicBezTo>
                      <a:cubicBezTo>
                        <a:pt x="929" y="0"/>
                        <a:pt x="848" y="81"/>
                        <a:pt x="848" y="180"/>
                      </a:cubicBezTo>
                      <a:cubicBezTo>
                        <a:pt x="848" y="240"/>
                        <a:pt x="848" y="240"/>
                        <a:pt x="848" y="240"/>
                      </a:cubicBezTo>
                      <a:cubicBezTo>
                        <a:pt x="600" y="240"/>
                        <a:pt x="600" y="240"/>
                        <a:pt x="600" y="240"/>
                      </a:cubicBezTo>
                      <a:cubicBezTo>
                        <a:pt x="600" y="180"/>
                        <a:pt x="600" y="180"/>
                        <a:pt x="600" y="180"/>
                      </a:cubicBezTo>
                      <a:cubicBezTo>
                        <a:pt x="600" y="81"/>
                        <a:pt x="519" y="0"/>
                        <a:pt x="420" y="0"/>
                      </a:cubicBezTo>
                      <a:cubicBezTo>
                        <a:pt x="321" y="0"/>
                        <a:pt x="240" y="81"/>
                        <a:pt x="240" y="180"/>
                      </a:cubicBezTo>
                      <a:cubicBezTo>
                        <a:pt x="240" y="240"/>
                        <a:pt x="240" y="240"/>
                        <a:pt x="240" y="240"/>
                      </a:cubicBezTo>
                      <a:cubicBezTo>
                        <a:pt x="180" y="240"/>
                        <a:pt x="180" y="240"/>
                        <a:pt x="180" y="240"/>
                      </a:cubicBezTo>
                      <a:cubicBezTo>
                        <a:pt x="81" y="240"/>
                        <a:pt x="0" y="321"/>
                        <a:pt x="0" y="420"/>
                      </a:cubicBezTo>
                      <a:cubicBezTo>
                        <a:pt x="0" y="1748"/>
                        <a:pt x="0" y="1748"/>
                        <a:pt x="0" y="1748"/>
                      </a:cubicBezTo>
                      <a:cubicBezTo>
                        <a:pt x="0" y="1847"/>
                        <a:pt x="81" y="1928"/>
                        <a:pt x="180" y="1928"/>
                      </a:cubicBezTo>
                      <a:cubicBezTo>
                        <a:pt x="1169" y="1928"/>
                        <a:pt x="1169" y="1928"/>
                        <a:pt x="1169" y="1928"/>
                      </a:cubicBezTo>
                      <a:cubicBezTo>
                        <a:pt x="1262" y="2003"/>
                        <a:pt x="1380" y="2048"/>
                        <a:pt x="1508" y="2048"/>
                      </a:cubicBezTo>
                      <a:cubicBezTo>
                        <a:pt x="1806" y="2048"/>
                        <a:pt x="2048" y="1806"/>
                        <a:pt x="2048" y="1508"/>
                      </a:cubicBezTo>
                      <a:cubicBezTo>
                        <a:pt x="2048" y="420"/>
                        <a:pt x="2048" y="420"/>
                        <a:pt x="2048" y="420"/>
                      </a:cubicBezTo>
                      <a:cubicBezTo>
                        <a:pt x="2048" y="321"/>
                        <a:pt x="1967" y="240"/>
                        <a:pt x="1868" y="240"/>
                      </a:cubicBezTo>
                      <a:close/>
                      <a:moveTo>
                        <a:pt x="1568" y="180"/>
                      </a:moveTo>
                      <a:cubicBezTo>
                        <a:pt x="1568" y="147"/>
                        <a:pt x="1595" y="120"/>
                        <a:pt x="1628" y="120"/>
                      </a:cubicBezTo>
                      <a:cubicBezTo>
                        <a:pt x="1661" y="120"/>
                        <a:pt x="1688" y="147"/>
                        <a:pt x="1688" y="180"/>
                      </a:cubicBezTo>
                      <a:cubicBezTo>
                        <a:pt x="1688" y="420"/>
                        <a:pt x="1688" y="420"/>
                        <a:pt x="1688" y="420"/>
                      </a:cubicBezTo>
                      <a:cubicBezTo>
                        <a:pt x="1688" y="453"/>
                        <a:pt x="1661" y="480"/>
                        <a:pt x="1628" y="480"/>
                      </a:cubicBezTo>
                      <a:cubicBezTo>
                        <a:pt x="1595" y="480"/>
                        <a:pt x="1568" y="453"/>
                        <a:pt x="1568" y="420"/>
                      </a:cubicBezTo>
                      <a:lnTo>
                        <a:pt x="1568" y="180"/>
                      </a:lnTo>
                      <a:close/>
                      <a:moveTo>
                        <a:pt x="968" y="300"/>
                      </a:moveTo>
                      <a:cubicBezTo>
                        <a:pt x="968" y="300"/>
                        <a:pt x="968" y="300"/>
                        <a:pt x="968" y="300"/>
                      </a:cubicBezTo>
                      <a:cubicBezTo>
                        <a:pt x="968" y="300"/>
                        <a:pt x="968" y="300"/>
                        <a:pt x="968" y="300"/>
                      </a:cubicBezTo>
                      <a:cubicBezTo>
                        <a:pt x="968" y="180"/>
                        <a:pt x="968" y="180"/>
                        <a:pt x="968" y="180"/>
                      </a:cubicBezTo>
                      <a:cubicBezTo>
                        <a:pt x="968" y="147"/>
                        <a:pt x="995" y="120"/>
                        <a:pt x="1028" y="120"/>
                      </a:cubicBezTo>
                      <a:cubicBezTo>
                        <a:pt x="1061" y="120"/>
                        <a:pt x="1088" y="147"/>
                        <a:pt x="1088" y="180"/>
                      </a:cubicBezTo>
                      <a:cubicBezTo>
                        <a:pt x="1088" y="420"/>
                        <a:pt x="1088" y="420"/>
                        <a:pt x="1088" y="420"/>
                      </a:cubicBezTo>
                      <a:cubicBezTo>
                        <a:pt x="1088" y="453"/>
                        <a:pt x="1061" y="480"/>
                        <a:pt x="1028" y="480"/>
                      </a:cubicBezTo>
                      <a:cubicBezTo>
                        <a:pt x="995" y="480"/>
                        <a:pt x="968" y="453"/>
                        <a:pt x="968" y="420"/>
                      </a:cubicBezTo>
                      <a:lnTo>
                        <a:pt x="968" y="300"/>
                      </a:lnTo>
                      <a:close/>
                      <a:moveTo>
                        <a:pt x="360" y="180"/>
                      </a:moveTo>
                      <a:cubicBezTo>
                        <a:pt x="360" y="147"/>
                        <a:pt x="387" y="120"/>
                        <a:pt x="420" y="120"/>
                      </a:cubicBezTo>
                      <a:cubicBezTo>
                        <a:pt x="453" y="120"/>
                        <a:pt x="480" y="147"/>
                        <a:pt x="480" y="180"/>
                      </a:cubicBezTo>
                      <a:cubicBezTo>
                        <a:pt x="480" y="420"/>
                        <a:pt x="480" y="420"/>
                        <a:pt x="480" y="420"/>
                      </a:cubicBezTo>
                      <a:cubicBezTo>
                        <a:pt x="480" y="453"/>
                        <a:pt x="453" y="480"/>
                        <a:pt x="420" y="480"/>
                      </a:cubicBezTo>
                      <a:cubicBezTo>
                        <a:pt x="387" y="480"/>
                        <a:pt x="360" y="453"/>
                        <a:pt x="360" y="420"/>
                      </a:cubicBezTo>
                      <a:lnTo>
                        <a:pt x="360" y="180"/>
                      </a:lnTo>
                      <a:close/>
                      <a:moveTo>
                        <a:pt x="1508" y="1928"/>
                      </a:moveTo>
                      <a:cubicBezTo>
                        <a:pt x="1276" y="1928"/>
                        <a:pt x="1088" y="1740"/>
                        <a:pt x="1088" y="1508"/>
                      </a:cubicBezTo>
                      <a:cubicBezTo>
                        <a:pt x="1088" y="1276"/>
                        <a:pt x="1276" y="1088"/>
                        <a:pt x="1508" y="1088"/>
                      </a:cubicBezTo>
                      <a:cubicBezTo>
                        <a:pt x="1740" y="1088"/>
                        <a:pt x="1928" y="1276"/>
                        <a:pt x="1928" y="1508"/>
                      </a:cubicBezTo>
                      <a:cubicBezTo>
                        <a:pt x="1928" y="1740"/>
                        <a:pt x="1740" y="1928"/>
                        <a:pt x="1508" y="1928"/>
                      </a:cubicBezTo>
                      <a:close/>
                      <a:moveTo>
                        <a:pt x="1928" y="1169"/>
                      </a:moveTo>
                      <a:cubicBezTo>
                        <a:pt x="1829" y="1046"/>
                        <a:pt x="1677" y="968"/>
                        <a:pt x="1508" y="968"/>
                      </a:cubicBezTo>
                      <a:cubicBezTo>
                        <a:pt x="1378" y="968"/>
                        <a:pt x="1259" y="1014"/>
                        <a:pt x="1166" y="1091"/>
                      </a:cubicBezTo>
                      <a:cubicBezTo>
                        <a:pt x="1160" y="1089"/>
                        <a:pt x="1154" y="1088"/>
                        <a:pt x="1148" y="1088"/>
                      </a:cubicBezTo>
                      <a:cubicBezTo>
                        <a:pt x="908" y="1088"/>
                        <a:pt x="908" y="1088"/>
                        <a:pt x="908" y="1088"/>
                      </a:cubicBezTo>
                      <a:cubicBezTo>
                        <a:pt x="875" y="1088"/>
                        <a:pt x="848" y="1115"/>
                        <a:pt x="848" y="1148"/>
                      </a:cubicBezTo>
                      <a:cubicBezTo>
                        <a:pt x="848" y="1181"/>
                        <a:pt x="875" y="1208"/>
                        <a:pt x="908" y="1208"/>
                      </a:cubicBezTo>
                      <a:cubicBezTo>
                        <a:pt x="1059" y="1208"/>
                        <a:pt x="1059" y="1208"/>
                        <a:pt x="1059" y="1208"/>
                      </a:cubicBezTo>
                      <a:cubicBezTo>
                        <a:pt x="1012" y="1278"/>
                        <a:pt x="981" y="1360"/>
                        <a:pt x="971" y="1448"/>
                      </a:cubicBezTo>
                      <a:cubicBezTo>
                        <a:pt x="908" y="1448"/>
                        <a:pt x="908" y="1448"/>
                        <a:pt x="908" y="1448"/>
                      </a:cubicBezTo>
                      <a:cubicBezTo>
                        <a:pt x="875" y="1448"/>
                        <a:pt x="848" y="1475"/>
                        <a:pt x="848" y="1508"/>
                      </a:cubicBezTo>
                      <a:cubicBezTo>
                        <a:pt x="848" y="1541"/>
                        <a:pt x="875" y="1568"/>
                        <a:pt x="908" y="1568"/>
                      </a:cubicBezTo>
                      <a:cubicBezTo>
                        <a:pt x="971" y="1568"/>
                        <a:pt x="971" y="1568"/>
                        <a:pt x="971" y="1568"/>
                      </a:cubicBezTo>
                      <a:cubicBezTo>
                        <a:pt x="981" y="1656"/>
                        <a:pt x="1012" y="1738"/>
                        <a:pt x="1059" y="1808"/>
                      </a:cubicBezTo>
                      <a:cubicBezTo>
                        <a:pt x="180" y="1808"/>
                        <a:pt x="180" y="1808"/>
                        <a:pt x="180" y="1808"/>
                      </a:cubicBezTo>
                      <a:cubicBezTo>
                        <a:pt x="147" y="1808"/>
                        <a:pt x="120" y="1781"/>
                        <a:pt x="120" y="1748"/>
                      </a:cubicBezTo>
                      <a:cubicBezTo>
                        <a:pt x="120" y="848"/>
                        <a:pt x="120" y="848"/>
                        <a:pt x="120" y="848"/>
                      </a:cubicBezTo>
                      <a:cubicBezTo>
                        <a:pt x="1928" y="848"/>
                        <a:pt x="1928" y="848"/>
                        <a:pt x="1928" y="848"/>
                      </a:cubicBezTo>
                      <a:lnTo>
                        <a:pt x="1928" y="1169"/>
                      </a:lnTo>
                      <a:close/>
                      <a:moveTo>
                        <a:pt x="1928" y="728"/>
                      </a:moveTo>
                      <a:cubicBezTo>
                        <a:pt x="120" y="728"/>
                        <a:pt x="120" y="728"/>
                        <a:pt x="120" y="728"/>
                      </a:cubicBezTo>
                      <a:cubicBezTo>
                        <a:pt x="120" y="420"/>
                        <a:pt x="120" y="420"/>
                        <a:pt x="120" y="420"/>
                      </a:cubicBezTo>
                      <a:cubicBezTo>
                        <a:pt x="120" y="387"/>
                        <a:pt x="147" y="360"/>
                        <a:pt x="180" y="360"/>
                      </a:cubicBezTo>
                      <a:cubicBezTo>
                        <a:pt x="240" y="360"/>
                        <a:pt x="240" y="360"/>
                        <a:pt x="240" y="360"/>
                      </a:cubicBezTo>
                      <a:cubicBezTo>
                        <a:pt x="240" y="420"/>
                        <a:pt x="240" y="420"/>
                        <a:pt x="240" y="420"/>
                      </a:cubicBezTo>
                      <a:cubicBezTo>
                        <a:pt x="240" y="519"/>
                        <a:pt x="321" y="600"/>
                        <a:pt x="420" y="600"/>
                      </a:cubicBezTo>
                      <a:cubicBezTo>
                        <a:pt x="519" y="600"/>
                        <a:pt x="600" y="519"/>
                        <a:pt x="600" y="420"/>
                      </a:cubicBezTo>
                      <a:cubicBezTo>
                        <a:pt x="600" y="360"/>
                        <a:pt x="600" y="360"/>
                        <a:pt x="600" y="360"/>
                      </a:cubicBezTo>
                      <a:cubicBezTo>
                        <a:pt x="848" y="360"/>
                        <a:pt x="848" y="360"/>
                        <a:pt x="848" y="360"/>
                      </a:cubicBezTo>
                      <a:cubicBezTo>
                        <a:pt x="848" y="420"/>
                        <a:pt x="848" y="420"/>
                        <a:pt x="848" y="420"/>
                      </a:cubicBezTo>
                      <a:cubicBezTo>
                        <a:pt x="848" y="519"/>
                        <a:pt x="929" y="600"/>
                        <a:pt x="1028" y="600"/>
                      </a:cubicBezTo>
                      <a:cubicBezTo>
                        <a:pt x="1127" y="600"/>
                        <a:pt x="1208" y="519"/>
                        <a:pt x="1208" y="420"/>
                      </a:cubicBezTo>
                      <a:cubicBezTo>
                        <a:pt x="1208" y="360"/>
                        <a:pt x="1208" y="360"/>
                        <a:pt x="1208" y="360"/>
                      </a:cubicBezTo>
                      <a:cubicBezTo>
                        <a:pt x="1448" y="360"/>
                        <a:pt x="1448" y="360"/>
                        <a:pt x="1448" y="360"/>
                      </a:cubicBezTo>
                      <a:cubicBezTo>
                        <a:pt x="1448" y="420"/>
                        <a:pt x="1448" y="420"/>
                        <a:pt x="1448" y="420"/>
                      </a:cubicBezTo>
                      <a:cubicBezTo>
                        <a:pt x="1448" y="519"/>
                        <a:pt x="1529" y="600"/>
                        <a:pt x="1628" y="600"/>
                      </a:cubicBezTo>
                      <a:cubicBezTo>
                        <a:pt x="1727" y="600"/>
                        <a:pt x="1808" y="519"/>
                        <a:pt x="1808" y="420"/>
                      </a:cubicBezTo>
                      <a:cubicBezTo>
                        <a:pt x="1808" y="360"/>
                        <a:pt x="1808" y="360"/>
                        <a:pt x="1808" y="360"/>
                      </a:cubicBezTo>
                      <a:cubicBezTo>
                        <a:pt x="1868" y="360"/>
                        <a:pt x="1868" y="360"/>
                        <a:pt x="1868" y="360"/>
                      </a:cubicBezTo>
                      <a:cubicBezTo>
                        <a:pt x="1901" y="360"/>
                        <a:pt x="1928" y="387"/>
                        <a:pt x="1928" y="420"/>
                      </a:cubicBezTo>
                      <a:lnTo>
                        <a:pt x="1928" y="72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</p:grpSp>
        </p:grpSp>
        <p:cxnSp>
          <p:nvCxnSpPr>
            <p:cNvPr id="77" name="Прямая соединительная линия 76"/>
            <p:cNvCxnSpPr/>
            <p:nvPr/>
          </p:nvCxnSpPr>
          <p:spPr>
            <a:xfrm>
              <a:off x="10478256" y="5184668"/>
              <a:ext cx="0" cy="131426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Группа 77"/>
            <p:cNvGrpSpPr/>
            <p:nvPr/>
          </p:nvGrpSpPr>
          <p:grpSpPr>
            <a:xfrm>
              <a:off x="9464183" y="5016099"/>
              <a:ext cx="414312" cy="1452382"/>
              <a:chOff x="8638497" y="1508078"/>
              <a:chExt cx="414312" cy="1452382"/>
            </a:xfrm>
          </p:grpSpPr>
          <p:sp>
            <p:nvSpPr>
              <p:cNvPr id="84" name="Надпись 98"/>
              <p:cNvSpPr txBox="1"/>
              <p:nvPr/>
            </p:nvSpPr>
            <p:spPr>
              <a:xfrm>
                <a:off x="8654302" y="1508078"/>
                <a:ext cx="33663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rtl="0"/>
                <a:r>
                  <a:rPr lang="ru-RU" sz="1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Год</a:t>
                </a:r>
              </a:p>
            </p:txBody>
          </p:sp>
          <p:grpSp>
            <p:nvGrpSpPr>
              <p:cNvPr id="85" name="Группа 84"/>
              <p:cNvGrpSpPr/>
              <p:nvPr/>
            </p:nvGrpSpPr>
            <p:grpSpPr>
              <a:xfrm>
                <a:off x="8638497" y="1858870"/>
                <a:ext cx="414312" cy="1101590"/>
                <a:chOff x="8431947" y="1858870"/>
                <a:chExt cx="414312" cy="1101590"/>
              </a:xfrm>
            </p:grpSpPr>
            <p:sp>
              <p:nvSpPr>
                <p:cNvPr id="86" name="Надпись 102"/>
                <p:cNvSpPr txBox="1"/>
                <p:nvPr/>
              </p:nvSpPr>
              <p:spPr>
                <a:xfrm>
                  <a:off x="8435377" y="1858870"/>
                  <a:ext cx="410369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rtl="0"/>
                  <a:r>
                    <a:rPr lang="ru-RU" sz="1600" b="1" dirty="0" smtClean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2024</a:t>
                  </a:r>
                  <a:endParaRPr lang="ru-RU" sz="1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7" name="Надпись 104"/>
                <p:cNvSpPr txBox="1"/>
                <p:nvPr/>
              </p:nvSpPr>
              <p:spPr>
                <a:xfrm>
                  <a:off x="8435890" y="2141752"/>
                  <a:ext cx="410369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rtl="0"/>
                  <a:r>
                    <a:rPr lang="ru-RU" sz="1600" b="1" dirty="0" smtClean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2023</a:t>
                  </a:r>
                  <a:endParaRPr lang="ru-RU" sz="1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" name="Надпись 105"/>
                <p:cNvSpPr txBox="1"/>
                <p:nvPr/>
              </p:nvSpPr>
              <p:spPr>
                <a:xfrm>
                  <a:off x="8431947" y="2424635"/>
                  <a:ext cx="410369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rtl="0"/>
                  <a:r>
                    <a:rPr lang="ru-RU" sz="1600" b="1" dirty="0" smtClean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2022</a:t>
                  </a:r>
                  <a:endParaRPr lang="ru-RU" sz="1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9" name="Надпись 119"/>
                <p:cNvSpPr txBox="1"/>
                <p:nvPr/>
              </p:nvSpPr>
              <p:spPr>
                <a:xfrm>
                  <a:off x="8431947" y="2714239"/>
                  <a:ext cx="410369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rtl="0"/>
                  <a:r>
                    <a:rPr lang="ru-RU" sz="1600" b="1" dirty="0" smtClean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2021</a:t>
                  </a:r>
                  <a:endParaRPr lang="ru-RU" sz="1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79" name="Надпись 94"/>
            <p:cNvSpPr txBox="1"/>
            <p:nvPr/>
          </p:nvSpPr>
          <p:spPr>
            <a:xfrm>
              <a:off x="10925154" y="5014480"/>
              <a:ext cx="884858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1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/>
                <a:t>Значения</a:t>
              </a:r>
            </a:p>
          </p:txBody>
        </p:sp>
        <p:sp>
          <p:nvSpPr>
            <p:cNvPr id="80" name="Надпись 106"/>
            <p:cNvSpPr txBox="1"/>
            <p:nvPr/>
          </p:nvSpPr>
          <p:spPr>
            <a:xfrm>
              <a:off x="11042210" y="5355734"/>
              <a:ext cx="70679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1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algn="ctr"/>
              <a:r>
                <a:rPr lang="ru-RU" dirty="0" smtClean="0"/>
                <a:t>11 940,9</a:t>
              </a:r>
              <a:endParaRPr lang="ru-RU" dirty="0"/>
            </a:p>
          </p:txBody>
        </p:sp>
        <p:sp>
          <p:nvSpPr>
            <p:cNvPr id="81" name="Надпись 106"/>
            <p:cNvSpPr txBox="1"/>
            <p:nvPr/>
          </p:nvSpPr>
          <p:spPr>
            <a:xfrm>
              <a:off x="11102125" y="5641782"/>
              <a:ext cx="615553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1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algn="ctr"/>
              <a:r>
                <a:rPr lang="ru-RU" dirty="0" smtClean="0"/>
                <a:t>9 003,7</a:t>
              </a:r>
              <a:endParaRPr lang="ru-RU" dirty="0"/>
            </a:p>
          </p:txBody>
        </p:sp>
        <p:sp>
          <p:nvSpPr>
            <p:cNvPr id="82" name="Надпись 106"/>
            <p:cNvSpPr txBox="1"/>
            <p:nvPr/>
          </p:nvSpPr>
          <p:spPr>
            <a:xfrm>
              <a:off x="11117515" y="5912437"/>
              <a:ext cx="615553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1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algn="ctr"/>
              <a:r>
                <a:rPr lang="ru-RU" dirty="0" smtClean="0"/>
                <a:t>8 008,2</a:t>
              </a:r>
              <a:endParaRPr lang="ru-RU" dirty="0"/>
            </a:p>
          </p:txBody>
        </p:sp>
        <p:sp>
          <p:nvSpPr>
            <p:cNvPr id="83" name="Надпись 106"/>
            <p:cNvSpPr txBox="1"/>
            <p:nvPr/>
          </p:nvSpPr>
          <p:spPr>
            <a:xfrm>
              <a:off x="11103824" y="6222260"/>
              <a:ext cx="615553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1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algn="ctr"/>
              <a:r>
                <a:rPr lang="ru-RU" dirty="0" smtClean="0"/>
                <a:t>7 254,4</a:t>
              </a:r>
              <a:endParaRPr lang="ru-RU" dirty="0"/>
            </a:p>
          </p:txBody>
        </p:sp>
      </p:grpSp>
      <p:sp>
        <p:nvSpPr>
          <p:cNvPr id="96" name="Стрелка вверх 95"/>
          <p:cNvSpPr/>
          <p:nvPr/>
        </p:nvSpPr>
        <p:spPr>
          <a:xfrm>
            <a:off x="10638966" y="5011267"/>
            <a:ext cx="115963" cy="1013161"/>
          </a:xfrm>
          <a:prstGeom prst="upArrow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 rot="16200000">
            <a:off x="-2425627" y="3452486"/>
            <a:ext cx="5887160" cy="775815"/>
          </a:xfrm>
          <a:prstGeom prst="rect">
            <a:avLst/>
          </a:prstGeom>
          <a:solidFill>
            <a:srgbClr val="214387"/>
          </a:solidFill>
          <a:ln>
            <a:solidFill>
              <a:srgbClr val="2143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7436A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 rot="16200000">
            <a:off x="-1093132" y="2936793"/>
            <a:ext cx="3204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</a:t>
            </a:r>
          </a:p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Волгограда за 2025 год</a:t>
            </a:r>
            <a:endParaRPr lang="ru-RU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212755" y="4864956"/>
            <a:ext cx="63072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TextBox 96"/>
          <p:cNvSpPr txBox="1"/>
          <p:nvPr/>
        </p:nvSpPr>
        <p:spPr>
          <a:xfrm rot="16200000">
            <a:off x="-400772" y="5544638"/>
            <a:ext cx="182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090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Graphic spid="61" grpId="0">
        <p:bldSub>
          <a:bldChart bld="category"/>
        </p:bldSub>
      </p:bldGraphic>
      <p:bldGraphic spid="62" grpId="0">
        <p:bldSub>
          <a:bldChart bld="category"/>
        </p:bldSub>
      </p:bldGraphic>
      <p:bldP spid="66" grpId="0"/>
      <p:bldP spid="67" grpId="0" animBg="1"/>
      <p:bldP spid="71" grpId="0"/>
      <p:bldP spid="72" grpId="0" animBg="1"/>
      <p:bldP spid="74" grpId="0"/>
      <p:bldP spid="9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587876235"/>
              </p:ext>
            </p:extLst>
          </p:nvPr>
        </p:nvGraphicFramePr>
        <p:xfrm>
          <a:off x="4044881" y="1956283"/>
          <a:ext cx="3845595" cy="3792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024" y="192129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Овал 16"/>
          <p:cNvSpPr/>
          <p:nvPr/>
        </p:nvSpPr>
        <p:spPr>
          <a:xfrm>
            <a:off x="11786631" y="6514983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64620" y="6457545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600" dirty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600" dirty="0" smtClean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18739" y="135353"/>
            <a:ext cx="10899090" cy="6941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40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ДОХОДОВ</a:t>
            </a:r>
          </a:p>
          <a:p>
            <a:pPr>
              <a:defRPr/>
            </a:pPr>
            <a:r>
              <a:rPr lang="ru-RU" altLang="ru-RU" sz="32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Волгограда</a:t>
            </a:r>
            <a:endParaRPr lang="ru-RU" altLang="ru-RU" sz="2800" b="1" i="1" dirty="0" smtClean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132315621"/>
              </p:ext>
            </p:extLst>
          </p:nvPr>
        </p:nvGraphicFramePr>
        <p:xfrm>
          <a:off x="3652660" y="2402625"/>
          <a:ext cx="4359737" cy="2899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3" name="Прямая соединительная линия 2"/>
          <p:cNvCxnSpPr/>
          <p:nvPr/>
        </p:nvCxnSpPr>
        <p:spPr>
          <a:xfrm flipV="1">
            <a:off x="7389734" y="2515860"/>
            <a:ext cx="1123405" cy="50509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7309021" y="4804052"/>
            <a:ext cx="1051716" cy="65918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Диаграмма 24">
            <a:extLst>
              <a:ext uri="{FF2B5EF4-FFF2-40B4-BE49-F238E27FC236}">
                <a16:creationId xmlns:a16="http://schemas.microsoft.com/office/drawing/2014/main" xmlns="" id="{63CDF28E-6444-4287-8D18-562CCF10B3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074706"/>
              </p:ext>
            </p:extLst>
          </p:nvPr>
        </p:nvGraphicFramePr>
        <p:xfrm>
          <a:off x="8225827" y="1340197"/>
          <a:ext cx="2150679" cy="4344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34" name="Группа 33"/>
          <p:cNvGrpSpPr/>
          <p:nvPr/>
        </p:nvGrpSpPr>
        <p:grpSpPr>
          <a:xfrm>
            <a:off x="3884531" y="2602948"/>
            <a:ext cx="927663" cy="557366"/>
            <a:chOff x="3143794" y="2438400"/>
            <a:chExt cx="927663" cy="557366"/>
          </a:xfrm>
        </p:grpSpPr>
        <p:cxnSp>
          <p:nvCxnSpPr>
            <p:cNvPr id="26" name="Прямая соединительная линия 25"/>
            <p:cNvCxnSpPr/>
            <p:nvPr/>
          </p:nvCxnSpPr>
          <p:spPr>
            <a:xfrm>
              <a:off x="3448397" y="2438400"/>
              <a:ext cx="623060" cy="557366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3143794" y="2438400"/>
              <a:ext cx="309519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Блок-схема: узел 32"/>
          <p:cNvSpPr/>
          <p:nvPr/>
        </p:nvSpPr>
        <p:spPr>
          <a:xfrm>
            <a:off x="3784776" y="2524571"/>
            <a:ext cx="156754" cy="156754"/>
          </a:xfrm>
          <a:prstGeom prst="flowChartConnector">
            <a:avLst/>
          </a:prstGeom>
          <a:solidFill>
            <a:srgbClr val="A8B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Надпись 95"/>
          <p:cNvSpPr txBox="1"/>
          <p:nvPr/>
        </p:nvSpPr>
        <p:spPr>
          <a:xfrm>
            <a:off x="4956447" y="3157234"/>
            <a:ext cx="71814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82%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Надпись 95"/>
          <p:cNvSpPr txBox="1"/>
          <p:nvPr/>
        </p:nvSpPr>
        <p:spPr>
          <a:xfrm>
            <a:off x="6278770" y="3657790"/>
            <a:ext cx="71814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18%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Надпись 95"/>
          <p:cNvSpPr txBox="1"/>
          <p:nvPr/>
        </p:nvSpPr>
        <p:spPr>
          <a:xfrm>
            <a:off x="2264678" y="2268006"/>
            <a:ext cx="138499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/>
            <a:r>
              <a:rPr lang="ru-RU" sz="36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8 845,4</a:t>
            </a:r>
            <a:endParaRPr lang="ru-RU" sz="3600" b="1" dirty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0879759" y="1283806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млн 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383033" y="3084335"/>
            <a:ext cx="2698842" cy="1730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ru-RU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том числе:</a:t>
            </a:r>
            <a:endParaRPr lang="en-US" i="1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</a:pPr>
            <a:endParaRPr lang="ru-RU" b="1" i="1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ru-RU" b="1" i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НДФЛ</a:t>
            </a:r>
            <a:r>
              <a:rPr lang="ru-RU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8 111,0</a:t>
            </a:r>
          </a:p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ru-RU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(или 75%)</a:t>
            </a:r>
            <a:endParaRPr lang="en-US" b="1" i="1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</a:pPr>
            <a:endParaRPr lang="en-US" b="1" i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ru-RU" b="1" i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Земельный налог</a:t>
            </a:r>
            <a:r>
              <a:rPr lang="ru-RU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734,4 (или </a:t>
            </a:r>
            <a:r>
              <a:rPr lang="ru-RU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7</a:t>
            </a:r>
            <a:r>
              <a:rPr lang="ru-RU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%)</a:t>
            </a:r>
            <a:endParaRPr lang="en-US" b="1" i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0" name="Надпись 95"/>
          <p:cNvSpPr txBox="1"/>
          <p:nvPr/>
        </p:nvSpPr>
        <p:spPr>
          <a:xfrm>
            <a:off x="8640635" y="2428985"/>
            <a:ext cx="53861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/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6%</a:t>
            </a:r>
            <a:endParaRPr lang="ru-RU" sz="2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Надпись 95"/>
          <p:cNvSpPr txBox="1"/>
          <p:nvPr/>
        </p:nvSpPr>
        <p:spPr>
          <a:xfrm>
            <a:off x="8623217" y="3435957"/>
            <a:ext cx="53861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/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4%</a:t>
            </a:r>
            <a:endParaRPr lang="ru-RU" sz="2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Надпись 95"/>
          <p:cNvSpPr txBox="1"/>
          <p:nvPr/>
        </p:nvSpPr>
        <p:spPr>
          <a:xfrm>
            <a:off x="8631155" y="4051690"/>
            <a:ext cx="53861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/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4%</a:t>
            </a:r>
            <a:endParaRPr lang="ru-RU" sz="2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Надпись 95"/>
          <p:cNvSpPr txBox="1"/>
          <p:nvPr/>
        </p:nvSpPr>
        <p:spPr>
          <a:xfrm>
            <a:off x="8623217" y="4652589"/>
            <a:ext cx="53861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/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Блок-схема: узел 43"/>
          <p:cNvSpPr/>
          <p:nvPr/>
        </p:nvSpPr>
        <p:spPr>
          <a:xfrm>
            <a:off x="10276256" y="2927547"/>
            <a:ext cx="156754" cy="156754"/>
          </a:xfrm>
          <a:prstGeom prst="flowChartConnector">
            <a:avLst/>
          </a:prstGeom>
          <a:solidFill>
            <a:srgbClr val="E7E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Блок-схема: узел 44"/>
          <p:cNvSpPr/>
          <p:nvPr/>
        </p:nvSpPr>
        <p:spPr>
          <a:xfrm>
            <a:off x="10276256" y="3716479"/>
            <a:ext cx="156754" cy="156754"/>
          </a:xfrm>
          <a:prstGeom prst="flowChartConnector">
            <a:avLst/>
          </a:prstGeom>
          <a:solidFill>
            <a:srgbClr val="C2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Блок-схема: узел 45"/>
          <p:cNvSpPr/>
          <p:nvPr/>
        </p:nvSpPr>
        <p:spPr>
          <a:xfrm>
            <a:off x="10276256" y="4349360"/>
            <a:ext cx="156754" cy="156754"/>
          </a:xfrm>
          <a:prstGeom prst="flowChartConnector">
            <a:avLst/>
          </a:prstGeom>
          <a:solidFill>
            <a:srgbClr val="96B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Блок-схема: узел 46"/>
          <p:cNvSpPr/>
          <p:nvPr/>
        </p:nvSpPr>
        <p:spPr>
          <a:xfrm>
            <a:off x="10271809" y="4960464"/>
            <a:ext cx="156754" cy="156754"/>
          </a:xfrm>
          <a:prstGeom prst="flowChartConnector">
            <a:avLst/>
          </a:prstGeom>
          <a:solidFill>
            <a:srgbClr val="6E93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Надпись 95"/>
          <p:cNvSpPr txBox="1"/>
          <p:nvPr/>
        </p:nvSpPr>
        <p:spPr>
          <a:xfrm>
            <a:off x="10600744" y="2811925"/>
            <a:ext cx="69249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/>
            <a:r>
              <a:rPr lang="ru-RU" sz="24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637,3</a:t>
            </a:r>
            <a:endParaRPr lang="ru-RU" sz="2400" b="1" dirty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Надпись 95"/>
          <p:cNvSpPr txBox="1"/>
          <p:nvPr/>
        </p:nvSpPr>
        <p:spPr>
          <a:xfrm>
            <a:off x="10603828" y="3613585"/>
            <a:ext cx="69249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/>
            <a:r>
              <a:rPr lang="ru-RU" sz="24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391,8</a:t>
            </a:r>
            <a:endParaRPr lang="ru-RU" sz="2400" b="1" dirty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Надпись 95"/>
          <p:cNvSpPr txBox="1"/>
          <p:nvPr/>
        </p:nvSpPr>
        <p:spPr>
          <a:xfrm>
            <a:off x="10593582" y="4243071"/>
            <a:ext cx="69249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/>
            <a:r>
              <a:rPr lang="ru-RU" sz="24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387,2</a:t>
            </a:r>
            <a:endParaRPr lang="ru-RU" sz="2400" b="1" dirty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Надпись 95"/>
          <p:cNvSpPr txBox="1"/>
          <p:nvPr/>
        </p:nvSpPr>
        <p:spPr>
          <a:xfrm>
            <a:off x="10600744" y="4852339"/>
            <a:ext cx="69249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/>
            <a:r>
              <a:rPr lang="ru-RU" sz="24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368,0</a:t>
            </a:r>
            <a:endParaRPr lang="ru-RU" sz="2400" b="1" dirty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8592695" y="2815920"/>
            <a:ext cx="1487571" cy="3765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Госпошлина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8592696" y="3606320"/>
            <a:ext cx="1487571" cy="3765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Патент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8574167" y="4239439"/>
            <a:ext cx="1487571" cy="3765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УСН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8592694" y="4849531"/>
            <a:ext cx="1487571" cy="3765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НИФЛ</a:t>
            </a:r>
          </a:p>
        </p:txBody>
      </p:sp>
      <p:sp>
        <p:nvSpPr>
          <p:cNvPr id="56" name="Надпись 95"/>
          <p:cNvSpPr txBox="1"/>
          <p:nvPr/>
        </p:nvSpPr>
        <p:spPr>
          <a:xfrm>
            <a:off x="8604367" y="1573859"/>
            <a:ext cx="138499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/>
            <a:r>
              <a:rPr lang="ru-RU" sz="36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1 931,8</a:t>
            </a:r>
            <a:endParaRPr lang="ru-RU" sz="3600" b="1" dirty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Надпись 95"/>
          <p:cNvSpPr txBox="1"/>
          <p:nvPr/>
        </p:nvSpPr>
        <p:spPr>
          <a:xfrm>
            <a:off x="8640636" y="5264884"/>
            <a:ext cx="38472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1%</a:t>
            </a:r>
            <a:endParaRPr lang="ru-RU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8592693" y="5252157"/>
            <a:ext cx="1487571" cy="3765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 smtClean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Прочие</a:t>
            </a:r>
          </a:p>
        </p:txBody>
      </p:sp>
      <p:sp>
        <p:nvSpPr>
          <p:cNvPr id="59" name="Блок-схема: узел 58"/>
          <p:cNvSpPr/>
          <p:nvPr/>
        </p:nvSpPr>
        <p:spPr>
          <a:xfrm>
            <a:off x="10271643" y="5357813"/>
            <a:ext cx="156754" cy="156754"/>
          </a:xfrm>
          <a:prstGeom prst="flowChartConnector">
            <a:avLst/>
          </a:prstGeom>
          <a:solidFill>
            <a:srgbClr val="4675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Надпись 95"/>
          <p:cNvSpPr txBox="1"/>
          <p:nvPr/>
        </p:nvSpPr>
        <p:spPr>
          <a:xfrm>
            <a:off x="10600745" y="5250510"/>
            <a:ext cx="69249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/>
            <a:r>
              <a:rPr lang="ru-RU" sz="24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147,5</a:t>
            </a:r>
            <a:endParaRPr lang="ru-RU" sz="2400" b="1" dirty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Левая фигурная скобка 60"/>
          <p:cNvSpPr/>
          <p:nvPr/>
        </p:nvSpPr>
        <p:spPr>
          <a:xfrm rot="5400000">
            <a:off x="9221410" y="1526983"/>
            <a:ext cx="150911" cy="1425766"/>
          </a:xfrm>
          <a:prstGeom prst="leftBrac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/>
          <p:cNvSpPr/>
          <p:nvPr/>
        </p:nvSpPr>
        <p:spPr>
          <a:xfrm rot="16200000">
            <a:off x="-2425627" y="3452486"/>
            <a:ext cx="5887160" cy="775815"/>
          </a:xfrm>
          <a:prstGeom prst="rect">
            <a:avLst/>
          </a:prstGeom>
          <a:solidFill>
            <a:srgbClr val="214387"/>
          </a:solidFill>
          <a:ln>
            <a:solidFill>
              <a:srgbClr val="2143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7436A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 rot="16200000">
            <a:off x="-1093132" y="2936793"/>
            <a:ext cx="3204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</a:t>
            </a:r>
          </a:p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Волгограда за 2025 год</a:t>
            </a:r>
            <a:endParaRPr lang="ru-RU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212755" y="4864956"/>
            <a:ext cx="63072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TextBox 68"/>
          <p:cNvSpPr txBox="1"/>
          <p:nvPr/>
        </p:nvSpPr>
        <p:spPr>
          <a:xfrm rot="16200000">
            <a:off x="-400772" y="5544638"/>
            <a:ext cx="182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201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5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5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3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5">
                                            <p:graphicEl>
                                              <a:chart seriesIdx="3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4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5">
                                            <p:graphicEl>
                                              <a:chart seriesIdx="4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0"/>
                            </p:stCondLst>
                            <p:childTnLst>
                              <p:par>
                                <p:cTn id="1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8" grpId="0" uiExpand="1">
        <p:bldSub>
          <a:bldChart bld="category"/>
        </p:bldSub>
      </p:bldGraphic>
      <p:bldGraphic spid="25" grpId="0" uiExpand="1">
        <p:bldSub>
          <a:bldChart bld="seriesEl"/>
        </p:bldSub>
      </p:bldGraphic>
      <p:bldP spid="33" grpId="0" animBg="1"/>
      <p:bldP spid="35" grpId="0"/>
      <p:bldP spid="36" grpId="0"/>
      <p:bldP spid="37" grpId="0"/>
      <p:bldP spid="38" grpId="0"/>
      <p:bldP spid="39" grpId="0"/>
      <p:bldP spid="44" grpId="0" animBg="1"/>
      <p:bldP spid="45" grpId="0" animBg="1"/>
      <p:bldP spid="46" grpId="0" animBg="1"/>
      <p:bldP spid="47" grpId="0" animBg="1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8" grpId="0"/>
      <p:bldP spid="59" grpId="0" animBg="1"/>
      <p:bldP spid="60" grpId="0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024" y="192129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Овал 16"/>
          <p:cNvSpPr/>
          <p:nvPr/>
        </p:nvSpPr>
        <p:spPr>
          <a:xfrm>
            <a:off x="11786631" y="6514983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73498" y="6457631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600" dirty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600" dirty="0" smtClean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4467550" y="1995143"/>
            <a:ext cx="1598032" cy="975366"/>
            <a:chOff x="9490697" y="3595099"/>
            <a:chExt cx="1117649" cy="1659037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>
              <a:off x="9490697" y="3597911"/>
              <a:ext cx="1113498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10599546" y="3595099"/>
              <a:ext cx="8800" cy="1659037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xmlns="" id="{63CDF28E-6444-4287-8D18-562CCF10B3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9499943"/>
              </p:ext>
            </p:extLst>
          </p:nvPr>
        </p:nvGraphicFramePr>
        <p:xfrm>
          <a:off x="1476586" y="2500738"/>
          <a:ext cx="4927738" cy="3570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Box 2"/>
          <p:cNvSpPr txBox="1"/>
          <p:nvPr/>
        </p:nvSpPr>
        <p:spPr>
          <a:xfrm>
            <a:off x="4467550" y="1648943"/>
            <a:ext cx="206155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800" dirty="0" smtClean="0">
                <a:solidFill>
                  <a:schemeClr val="bg1"/>
                </a:solidFill>
              </a:rPr>
              <a:t>+</a:t>
            </a:r>
            <a:r>
              <a:rPr lang="ru-RU" sz="1800" dirty="0" smtClean="0"/>
              <a:t> </a:t>
            </a:r>
            <a:r>
              <a:rPr lang="ru-RU" sz="1800" dirty="0" smtClean="0">
                <a:solidFill>
                  <a:srgbClr val="007A37"/>
                </a:solidFill>
              </a:rPr>
              <a:t>9,1% </a:t>
            </a:r>
            <a:r>
              <a:rPr lang="ru-RU" sz="1600" dirty="0" smtClean="0">
                <a:solidFill>
                  <a:srgbClr val="007A37"/>
                </a:solidFill>
              </a:rPr>
              <a:t>к 2024 г. </a:t>
            </a:r>
            <a:endParaRPr lang="ru-RU" sz="1600" dirty="0">
              <a:solidFill>
                <a:srgbClr val="007A37"/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 flipV="1">
            <a:off x="4525148" y="1704357"/>
            <a:ext cx="125296" cy="208676"/>
          </a:xfrm>
          <a:prstGeom prst="downArrow">
            <a:avLst/>
          </a:prstGeom>
          <a:solidFill>
            <a:srgbClr val="007A37"/>
          </a:solidFill>
          <a:ln>
            <a:solidFill>
              <a:srgbClr val="007A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Надпись 95"/>
          <p:cNvSpPr txBox="1"/>
          <p:nvPr/>
        </p:nvSpPr>
        <p:spPr>
          <a:xfrm>
            <a:off x="2144287" y="3142522"/>
            <a:ext cx="51937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/>
            <a:r>
              <a:rPr lang="ru-RU" b="1" dirty="0" smtClean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252,8</a:t>
            </a:r>
            <a:endParaRPr lang="ru-RU" b="1" dirty="0">
              <a:solidFill>
                <a:srgbClr val="4343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Надпись 95"/>
          <p:cNvSpPr txBox="1"/>
          <p:nvPr/>
        </p:nvSpPr>
        <p:spPr>
          <a:xfrm>
            <a:off x="3680768" y="2796149"/>
            <a:ext cx="51937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/>
            <a:r>
              <a:rPr lang="ru-RU" b="1" dirty="0" smtClean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355,9</a:t>
            </a:r>
            <a:endParaRPr lang="ru-RU" b="1" dirty="0">
              <a:solidFill>
                <a:srgbClr val="4343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Надпись 95"/>
          <p:cNvSpPr txBox="1"/>
          <p:nvPr/>
        </p:nvSpPr>
        <p:spPr>
          <a:xfrm>
            <a:off x="5210816" y="2639719"/>
            <a:ext cx="51937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/>
            <a:r>
              <a:rPr lang="ru-RU" b="1" dirty="0" smtClean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500,4</a:t>
            </a:r>
            <a:endParaRPr lang="ru-RU" b="1" dirty="0">
              <a:solidFill>
                <a:srgbClr val="4343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0445" y="36419"/>
            <a:ext cx="1860177" cy="1989356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611039" y="162248"/>
            <a:ext cx="1545534" cy="1313590"/>
            <a:chOff x="10611039" y="162248"/>
            <a:chExt cx="1545534" cy="1313590"/>
          </a:xfrm>
        </p:grpSpPr>
        <p:sp>
          <p:nvSpPr>
            <p:cNvPr id="24" name="Title 1"/>
            <p:cNvSpPr txBox="1">
              <a:spLocks/>
            </p:cNvSpPr>
            <p:nvPr/>
          </p:nvSpPr>
          <p:spPr>
            <a:xfrm>
              <a:off x="10985289" y="245081"/>
              <a:ext cx="677484" cy="1055198"/>
            </a:xfrm>
            <a:prstGeom prst="rect">
              <a:avLst/>
            </a:prstGeom>
            <a:ln>
              <a:noFill/>
            </a:ln>
          </p:spPr>
          <p:txBody>
            <a:bodyPr>
              <a:noAutofit/>
            </a:bodyPr>
            <a:lstStyle>
              <a:defPPr>
                <a:defRPr lang="ru-RU"/>
              </a:defPPr>
              <a:lvl1pPr>
                <a:lnSpc>
                  <a:spcPct val="90000"/>
                </a:lnSpc>
                <a:spcBef>
                  <a:spcPct val="0"/>
                </a:spcBef>
                <a:buNone/>
                <a:defRPr sz="9600" b="1">
                  <a:ln w="19050">
                    <a:solidFill>
                      <a:srgbClr val="1E4B74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ru-RU" sz="8000" dirty="0">
                  <a:ln w="19050">
                    <a:noFill/>
                  </a:ln>
                </a:rPr>
                <a:t>9</a:t>
              </a:r>
            </a:p>
          </p:txBody>
        </p:sp>
        <p:sp>
          <p:nvSpPr>
            <p:cNvPr id="25" name="Title 1"/>
            <p:cNvSpPr txBox="1">
              <a:spLocks/>
            </p:cNvSpPr>
            <p:nvPr/>
          </p:nvSpPr>
          <p:spPr>
            <a:xfrm>
              <a:off x="10611039" y="475127"/>
              <a:ext cx="398187" cy="575466"/>
            </a:xfrm>
            <a:prstGeom prst="rect">
              <a:avLst/>
            </a:prstGeom>
            <a:ln>
              <a:noFill/>
            </a:ln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ru-RU" altLang="ru-RU" sz="4800" b="1" dirty="0" smtClean="0">
                  <a:ln w="19050">
                    <a:noFill/>
                  </a:ln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  <a:endParaRPr lang="en-US" altLang="ru-RU" sz="4000" b="1" dirty="0">
                <a:ln w="19050"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itle 1"/>
            <p:cNvSpPr txBox="1">
              <a:spLocks/>
            </p:cNvSpPr>
            <p:nvPr/>
          </p:nvSpPr>
          <p:spPr>
            <a:xfrm>
              <a:off x="11510697" y="162248"/>
              <a:ext cx="645876" cy="694102"/>
            </a:xfrm>
            <a:prstGeom prst="rect">
              <a:avLst/>
            </a:prstGeom>
            <a:ln>
              <a:noFill/>
            </a:ln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ru-RU" altLang="ru-RU" sz="4000" b="1" dirty="0" smtClean="0">
                  <a:ln w="19050">
                    <a:noFill/>
                  </a:ln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%</a:t>
              </a:r>
              <a:endParaRPr lang="en-US" altLang="ru-RU" sz="3200" b="1" dirty="0">
                <a:ln w="19050"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Title 1"/>
            <p:cNvSpPr txBox="1">
              <a:spLocks/>
            </p:cNvSpPr>
            <p:nvPr/>
          </p:nvSpPr>
          <p:spPr>
            <a:xfrm>
              <a:off x="10882274" y="1164623"/>
              <a:ext cx="1222311" cy="31121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>
                <a:defRPr/>
              </a:pPr>
              <a:r>
                <a:rPr lang="ru-RU" altLang="ru-RU" sz="1800" i="1" dirty="0" smtClean="0">
                  <a:ln w="19050">
                    <a:noFill/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 факту 2024 года</a:t>
              </a:r>
              <a:endParaRPr lang="en-US" altLang="ru-RU" sz="1400" i="1" dirty="0">
                <a:ln w="1905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Synergistically utilize technically sound portals with frictionless chains. Dramatically customize…">
            <a:extLst>
              <a:ext uri="{FF2B5EF4-FFF2-40B4-BE49-F238E27FC236}">
                <a16:creationId xmlns="" xmlns:a16="http://schemas.microsoft.com/office/drawing/2014/main" id="{171EABCB-FADF-4107-A502-B0E147BDA8F2}"/>
              </a:ext>
            </a:extLst>
          </p:cNvPr>
          <p:cNvSpPr txBox="1"/>
          <p:nvPr/>
        </p:nvSpPr>
        <p:spPr>
          <a:xfrm>
            <a:off x="7969561" y="1991611"/>
            <a:ext cx="2168278" cy="73866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4800" dirty="0" smtClean="0"/>
              <a:t>113 196</a:t>
            </a:r>
            <a:endParaRPr lang="ru-RU" altLang="ko-KR" sz="48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969560" y="2777572"/>
            <a:ext cx="3803608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работникам </a:t>
            </a:r>
            <a:r>
              <a:rPr lang="ru-RU" sz="28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увеличена</a:t>
            </a:r>
            <a:endParaRPr lang="ru-RU" sz="2200" b="1" dirty="0" smtClean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аработная плата</a:t>
            </a:r>
            <a:endParaRPr lang="ru-RU" sz="22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8870059" y="2725704"/>
            <a:ext cx="1415362" cy="81481"/>
            <a:chOff x="2786174" y="2105984"/>
            <a:chExt cx="1415362" cy="81481"/>
          </a:xfrm>
        </p:grpSpPr>
        <p:cxnSp>
          <p:nvCxnSpPr>
            <p:cNvPr id="31" name="直接连接符 54">
              <a:extLst>
                <a:ext uri="{FF2B5EF4-FFF2-40B4-BE49-F238E27FC236}">
                  <a16:creationId xmlns="" xmlns:a16="http://schemas.microsoft.com/office/drawing/2014/main" id="{05111ACB-1D90-4E53-B28C-54FBBF15FD6C}"/>
                </a:ext>
              </a:extLst>
            </p:cNvPr>
            <p:cNvCxnSpPr/>
            <p:nvPr/>
          </p:nvCxnSpPr>
          <p:spPr>
            <a:xfrm>
              <a:off x="2786174" y="2105984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直接连接符 54">
              <a:extLst>
                <a:ext uri="{FF2B5EF4-FFF2-40B4-BE49-F238E27FC236}">
                  <a16:creationId xmlns="" xmlns:a16="http://schemas.microsoft.com/office/drawing/2014/main" id="{05111ACB-1D90-4E53-B28C-54FBBF15FD6C}"/>
                </a:ext>
              </a:extLst>
            </p:cNvPr>
            <p:cNvCxnSpPr/>
            <p:nvPr/>
          </p:nvCxnSpPr>
          <p:spPr>
            <a:xfrm>
              <a:off x="3166837" y="2187465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Synergistically utilize technically sound portals with frictionless chains. Dramatically customize…">
            <a:extLst>
              <a:ext uri="{FF2B5EF4-FFF2-40B4-BE49-F238E27FC236}">
                <a16:creationId xmlns="" xmlns:a16="http://schemas.microsoft.com/office/drawing/2014/main" id="{171EABCB-FADF-4107-A502-B0E147BDA8F2}"/>
              </a:ext>
            </a:extLst>
          </p:cNvPr>
          <p:cNvSpPr txBox="1"/>
          <p:nvPr/>
        </p:nvSpPr>
        <p:spPr>
          <a:xfrm>
            <a:off x="7969560" y="4125211"/>
            <a:ext cx="2168278" cy="73866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4800" dirty="0" smtClean="0"/>
              <a:t>11 739</a:t>
            </a:r>
            <a:endParaRPr lang="ru-RU" altLang="ko-KR" sz="4800" dirty="0"/>
          </a:p>
        </p:txBody>
      </p:sp>
      <p:grpSp>
        <p:nvGrpSpPr>
          <p:cNvPr id="34" name="Группа 33"/>
          <p:cNvGrpSpPr/>
          <p:nvPr/>
        </p:nvGrpSpPr>
        <p:grpSpPr>
          <a:xfrm>
            <a:off x="8870058" y="4859304"/>
            <a:ext cx="1415362" cy="81481"/>
            <a:chOff x="2786174" y="2105984"/>
            <a:chExt cx="1415362" cy="81481"/>
          </a:xfrm>
        </p:grpSpPr>
        <p:cxnSp>
          <p:nvCxnSpPr>
            <p:cNvPr id="35" name="直接连接符 54">
              <a:extLst>
                <a:ext uri="{FF2B5EF4-FFF2-40B4-BE49-F238E27FC236}">
                  <a16:creationId xmlns="" xmlns:a16="http://schemas.microsoft.com/office/drawing/2014/main" id="{05111ACB-1D90-4E53-B28C-54FBBF15FD6C}"/>
                </a:ext>
              </a:extLst>
            </p:cNvPr>
            <p:cNvCxnSpPr/>
            <p:nvPr/>
          </p:nvCxnSpPr>
          <p:spPr>
            <a:xfrm>
              <a:off x="2786174" y="2105984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直接连接符 54">
              <a:extLst>
                <a:ext uri="{FF2B5EF4-FFF2-40B4-BE49-F238E27FC236}">
                  <a16:creationId xmlns="" xmlns:a16="http://schemas.microsoft.com/office/drawing/2014/main" id="{05111ACB-1D90-4E53-B28C-54FBBF15FD6C}"/>
                </a:ext>
              </a:extLst>
            </p:cNvPr>
            <p:cNvCxnSpPr/>
            <p:nvPr/>
          </p:nvCxnSpPr>
          <p:spPr>
            <a:xfrm>
              <a:off x="3166837" y="2187465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Прямоугольник 36"/>
          <p:cNvSpPr/>
          <p:nvPr/>
        </p:nvSpPr>
        <p:spPr>
          <a:xfrm>
            <a:off x="7969560" y="4918853"/>
            <a:ext cx="3803608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заключено </a:t>
            </a:r>
            <a:r>
              <a:rPr lang="ru-RU" sz="28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новых</a:t>
            </a:r>
            <a:endParaRPr lang="ru-RU" sz="2200" b="1" dirty="0" smtClean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рудовых договоров</a:t>
            </a:r>
            <a:endParaRPr lang="ru-RU" sz="22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7240075" y="2070706"/>
            <a:ext cx="597668" cy="584491"/>
            <a:chOff x="1604282" y="2406636"/>
            <a:chExt cx="597668" cy="584491"/>
          </a:xfrm>
        </p:grpSpPr>
        <p:sp>
          <p:nvSpPr>
            <p:cNvPr id="39" name="Овал 38"/>
            <p:cNvSpPr/>
            <p:nvPr/>
          </p:nvSpPr>
          <p:spPr>
            <a:xfrm>
              <a:off x="1604282" y="2406636"/>
              <a:ext cx="597668" cy="5844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6"/>
            <a:srcRect b="19872"/>
            <a:stretch/>
          </p:blipFill>
          <p:spPr>
            <a:xfrm>
              <a:off x="1710962" y="2449494"/>
              <a:ext cx="384307" cy="474809"/>
            </a:xfrm>
            <a:prstGeom prst="rect">
              <a:avLst/>
            </a:prstGeom>
          </p:spPr>
        </p:pic>
      </p:grpSp>
      <p:grpSp>
        <p:nvGrpSpPr>
          <p:cNvPr id="41" name="Группа 40"/>
          <p:cNvGrpSpPr/>
          <p:nvPr/>
        </p:nvGrpSpPr>
        <p:grpSpPr>
          <a:xfrm>
            <a:off x="7240075" y="4208412"/>
            <a:ext cx="597668" cy="584491"/>
            <a:chOff x="1604282" y="4544342"/>
            <a:chExt cx="597668" cy="584491"/>
          </a:xfrm>
        </p:grpSpPr>
        <p:sp>
          <p:nvSpPr>
            <p:cNvPr id="42" name="Овал 41"/>
            <p:cNvSpPr/>
            <p:nvPr/>
          </p:nvSpPr>
          <p:spPr>
            <a:xfrm>
              <a:off x="1604282" y="4544342"/>
              <a:ext cx="597668" cy="5844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7"/>
            <a:srcRect l="15166" t="3790" r="16137" b="4314"/>
            <a:stretch/>
          </p:blipFill>
          <p:spPr>
            <a:xfrm>
              <a:off x="1745687" y="4627244"/>
              <a:ext cx="384544" cy="424387"/>
            </a:xfrm>
            <a:prstGeom prst="rect">
              <a:avLst/>
            </a:prstGeom>
          </p:spPr>
        </p:pic>
      </p:grpSp>
      <p:sp>
        <p:nvSpPr>
          <p:cNvPr id="44" name="Прямоугольник 43"/>
          <p:cNvSpPr/>
          <p:nvPr/>
        </p:nvSpPr>
        <p:spPr>
          <a:xfrm>
            <a:off x="1780274" y="2199074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млн 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 rot="16200000">
            <a:off x="-2425627" y="3452486"/>
            <a:ext cx="5887160" cy="775815"/>
          </a:xfrm>
          <a:prstGeom prst="rect">
            <a:avLst/>
          </a:prstGeom>
          <a:solidFill>
            <a:srgbClr val="214387"/>
          </a:solidFill>
          <a:ln>
            <a:solidFill>
              <a:srgbClr val="2143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7436A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 rot="16200000">
            <a:off x="-1093132" y="2936793"/>
            <a:ext cx="3204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</a:t>
            </a:r>
          </a:p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Волгограда за 2025 год</a:t>
            </a:r>
            <a:endParaRPr lang="ru-RU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212755" y="4864956"/>
            <a:ext cx="63072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/>
          <p:cNvSpPr txBox="1"/>
          <p:nvPr/>
        </p:nvSpPr>
        <p:spPr>
          <a:xfrm rot="16200000">
            <a:off x="-400772" y="5544638"/>
            <a:ext cx="182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18739" y="135353"/>
            <a:ext cx="10899090" cy="6941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35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</a:t>
            </a:r>
            <a:r>
              <a:rPr lang="ru-RU" altLang="ru-RU" sz="3500" b="1" i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3500" b="1" dirty="0" smtClean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742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 uiExpand="1">
        <p:bldSub>
          <a:bldChart bld="series"/>
        </p:bldSub>
      </p:bldGraphic>
      <p:bldP spid="16" grpId="0"/>
      <p:bldP spid="19" grpId="0" animBg="1"/>
      <p:bldP spid="20" grpId="0"/>
      <p:bldP spid="21" grpId="0"/>
      <p:bldP spid="22" grpId="0"/>
      <p:bldP spid="28" grpId="0" animBg="1"/>
      <p:bldP spid="29" grpId="0"/>
      <p:bldP spid="33" grpId="0" animBg="1"/>
      <p:bldP spid="37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0445" y="36419"/>
            <a:ext cx="1860177" cy="1989356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3837634" y="2331601"/>
            <a:ext cx="1598032" cy="975366"/>
            <a:chOff x="9490697" y="3595099"/>
            <a:chExt cx="1117649" cy="1659037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9490697" y="3597911"/>
              <a:ext cx="1113498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0599546" y="3595099"/>
              <a:ext cx="8800" cy="1659037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1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024" y="192129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Овал 16"/>
          <p:cNvSpPr/>
          <p:nvPr/>
        </p:nvSpPr>
        <p:spPr>
          <a:xfrm>
            <a:off x="11786631" y="6514983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73925" y="6458058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600" dirty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600" dirty="0" smtClean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18739" y="135353"/>
            <a:ext cx="10899090" cy="6941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40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10306235" y="162248"/>
            <a:ext cx="1850338" cy="1313590"/>
            <a:chOff x="10306235" y="162248"/>
            <a:chExt cx="1850338" cy="1313590"/>
          </a:xfrm>
        </p:grpSpPr>
        <p:sp>
          <p:nvSpPr>
            <p:cNvPr id="10" name="Title 1"/>
            <p:cNvSpPr txBox="1">
              <a:spLocks/>
            </p:cNvSpPr>
            <p:nvPr/>
          </p:nvSpPr>
          <p:spPr>
            <a:xfrm>
              <a:off x="10551462" y="245081"/>
              <a:ext cx="1299573" cy="1055198"/>
            </a:xfrm>
            <a:prstGeom prst="rect">
              <a:avLst/>
            </a:prstGeom>
            <a:ln>
              <a:noFill/>
            </a:ln>
          </p:spPr>
          <p:txBody>
            <a:bodyPr>
              <a:noAutofit/>
            </a:bodyPr>
            <a:lstStyle>
              <a:defPPr>
                <a:defRPr lang="ru-RU"/>
              </a:defPPr>
              <a:lvl1pPr>
                <a:lnSpc>
                  <a:spcPct val="90000"/>
                </a:lnSpc>
                <a:spcBef>
                  <a:spcPct val="0"/>
                </a:spcBef>
                <a:buNone/>
                <a:defRPr sz="9600" b="1">
                  <a:ln w="19050">
                    <a:solidFill>
                      <a:srgbClr val="1E4B74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sz="8000" dirty="0" smtClean="0">
                  <a:ln w="19050">
                    <a:noFill/>
                  </a:ln>
                </a:rPr>
                <a:t>13</a:t>
              </a:r>
              <a:endParaRPr lang="en-US" altLang="ru-RU" sz="8000" dirty="0">
                <a:ln w="19050">
                  <a:noFill/>
                </a:ln>
              </a:endParaRP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10306235" y="475127"/>
              <a:ext cx="398187" cy="575466"/>
            </a:xfrm>
            <a:prstGeom prst="rect">
              <a:avLst/>
            </a:prstGeom>
            <a:ln>
              <a:noFill/>
            </a:ln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ru-RU" altLang="ru-RU" sz="4800" b="1" dirty="0" smtClean="0">
                  <a:ln w="19050">
                    <a:noFill/>
                  </a:ln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  <a:endParaRPr lang="en-US" altLang="ru-RU" sz="4000" b="1" dirty="0">
                <a:ln w="19050"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11510697" y="162248"/>
              <a:ext cx="645876" cy="694102"/>
            </a:xfrm>
            <a:prstGeom prst="rect">
              <a:avLst/>
            </a:prstGeom>
            <a:ln>
              <a:noFill/>
            </a:ln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ru-RU" altLang="ru-RU" sz="4000" b="1" dirty="0" smtClean="0">
                  <a:ln w="19050">
                    <a:noFill/>
                  </a:ln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%</a:t>
              </a:r>
              <a:endParaRPr lang="en-US" altLang="ru-RU" sz="3200" b="1" dirty="0">
                <a:ln w="19050"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10882274" y="1164623"/>
              <a:ext cx="1222311" cy="31121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>
                <a:defRPr/>
              </a:pPr>
              <a:r>
                <a:rPr lang="ru-RU" altLang="ru-RU" sz="1800" i="1" dirty="0" smtClean="0">
                  <a:ln w="19050">
                    <a:noFill/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 факту 2024 года</a:t>
              </a:r>
              <a:endParaRPr lang="en-US" altLang="ru-RU" sz="1400" i="1" dirty="0">
                <a:ln w="1905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xmlns="" id="{63CDF28E-6444-4287-8D18-562CCF10B3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8570838"/>
              </p:ext>
            </p:extLst>
          </p:nvPr>
        </p:nvGraphicFramePr>
        <p:xfrm>
          <a:off x="1836375" y="2962518"/>
          <a:ext cx="3887322" cy="2594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TextBox 2"/>
          <p:cNvSpPr txBox="1"/>
          <p:nvPr/>
        </p:nvSpPr>
        <p:spPr>
          <a:xfrm>
            <a:off x="3774879" y="1981026"/>
            <a:ext cx="206155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800" dirty="0" smtClean="0">
                <a:solidFill>
                  <a:schemeClr val="bg1"/>
                </a:solidFill>
              </a:rPr>
              <a:t>+</a:t>
            </a:r>
            <a:r>
              <a:rPr lang="ru-RU" sz="1800" dirty="0" smtClean="0"/>
              <a:t> </a:t>
            </a:r>
            <a:r>
              <a:rPr lang="ru-RU" sz="1800" dirty="0" smtClean="0">
                <a:solidFill>
                  <a:srgbClr val="007A37"/>
                </a:solidFill>
              </a:rPr>
              <a:t>13,4% </a:t>
            </a:r>
            <a:r>
              <a:rPr lang="ru-RU" sz="1600" dirty="0" smtClean="0">
                <a:solidFill>
                  <a:srgbClr val="007A37"/>
                </a:solidFill>
              </a:rPr>
              <a:t>к 2024 г. </a:t>
            </a:r>
            <a:endParaRPr lang="ru-RU" sz="1600" dirty="0">
              <a:solidFill>
                <a:srgbClr val="007A37"/>
              </a:solidFill>
            </a:endParaRPr>
          </a:p>
        </p:txBody>
      </p:sp>
      <p:sp>
        <p:nvSpPr>
          <p:cNvPr id="22" name="Стрелка вниз 21"/>
          <p:cNvSpPr/>
          <p:nvPr/>
        </p:nvSpPr>
        <p:spPr>
          <a:xfrm flipV="1">
            <a:off x="3832477" y="2036440"/>
            <a:ext cx="125296" cy="208676"/>
          </a:xfrm>
          <a:prstGeom prst="downArrow">
            <a:avLst/>
          </a:prstGeom>
          <a:solidFill>
            <a:srgbClr val="007A37"/>
          </a:solidFill>
          <a:ln>
            <a:solidFill>
              <a:srgbClr val="007A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7476498" y="2777572"/>
            <a:ext cx="4048269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земельных участка </a:t>
            </a:r>
            <a:r>
              <a:rPr lang="ru-RU" sz="28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поставлены</a:t>
            </a:r>
            <a:r>
              <a:rPr lang="ru-RU" sz="22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УФНС на учет</a:t>
            </a:r>
            <a:endParaRPr lang="ru-RU" sz="22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8376998" y="2725704"/>
            <a:ext cx="1415362" cy="81481"/>
            <a:chOff x="2786174" y="2105984"/>
            <a:chExt cx="1415362" cy="81481"/>
          </a:xfrm>
        </p:grpSpPr>
        <p:cxnSp>
          <p:nvCxnSpPr>
            <p:cNvPr id="26" name="直接连接符 54">
              <a:extLst>
                <a:ext uri="{FF2B5EF4-FFF2-40B4-BE49-F238E27FC236}">
                  <a16:creationId xmlns="" xmlns:a16="http://schemas.microsoft.com/office/drawing/2014/main" id="{05111ACB-1D90-4E53-B28C-54FBBF15FD6C}"/>
                </a:ext>
              </a:extLst>
            </p:cNvPr>
            <p:cNvCxnSpPr/>
            <p:nvPr/>
          </p:nvCxnSpPr>
          <p:spPr>
            <a:xfrm>
              <a:off x="2786174" y="2105984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直接连接符 54">
              <a:extLst>
                <a:ext uri="{FF2B5EF4-FFF2-40B4-BE49-F238E27FC236}">
                  <a16:creationId xmlns="" xmlns:a16="http://schemas.microsoft.com/office/drawing/2014/main" id="{05111ACB-1D90-4E53-B28C-54FBBF15FD6C}"/>
                </a:ext>
              </a:extLst>
            </p:cNvPr>
            <p:cNvCxnSpPr/>
            <p:nvPr/>
          </p:nvCxnSpPr>
          <p:spPr>
            <a:xfrm>
              <a:off x="3166837" y="2187465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Synergistically utilize technically sound portals with frictionless chains. Dramatically customize…">
            <a:extLst>
              <a:ext uri="{FF2B5EF4-FFF2-40B4-BE49-F238E27FC236}">
                <a16:creationId xmlns="" xmlns:a16="http://schemas.microsoft.com/office/drawing/2014/main" id="{171EABCB-FADF-4107-A502-B0E147BDA8F2}"/>
              </a:ext>
            </a:extLst>
          </p:cNvPr>
          <p:cNvSpPr txBox="1"/>
          <p:nvPr/>
        </p:nvSpPr>
        <p:spPr>
          <a:xfrm>
            <a:off x="7996457" y="4125211"/>
            <a:ext cx="2168278" cy="73866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sz="4800" dirty="0" smtClean="0"/>
              <a:t>2 572</a:t>
            </a:r>
            <a:endParaRPr lang="ru-RU" altLang="ko-KR" sz="4800" dirty="0"/>
          </a:p>
        </p:txBody>
      </p:sp>
      <p:grpSp>
        <p:nvGrpSpPr>
          <p:cNvPr id="29" name="Группа 28"/>
          <p:cNvGrpSpPr/>
          <p:nvPr/>
        </p:nvGrpSpPr>
        <p:grpSpPr>
          <a:xfrm>
            <a:off x="8376997" y="4859304"/>
            <a:ext cx="1415362" cy="81481"/>
            <a:chOff x="2786174" y="2105984"/>
            <a:chExt cx="1415362" cy="81481"/>
          </a:xfrm>
        </p:grpSpPr>
        <p:cxnSp>
          <p:nvCxnSpPr>
            <p:cNvPr id="30" name="直接连接符 54">
              <a:extLst>
                <a:ext uri="{FF2B5EF4-FFF2-40B4-BE49-F238E27FC236}">
                  <a16:creationId xmlns="" xmlns:a16="http://schemas.microsoft.com/office/drawing/2014/main" id="{05111ACB-1D90-4E53-B28C-54FBBF15FD6C}"/>
                </a:ext>
              </a:extLst>
            </p:cNvPr>
            <p:cNvCxnSpPr/>
            <p:nvPr/>
          </p:nvCxnSpPr>
          <p:spPr>
            <a:xfrm>
              <a:off x="2786174" y="2105984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直接连接符 54">
              <a:extLst>
                <a:ext uri="{FF2B5EF4-FFF2-40B4-BE49-F238E27FC236}">
                  <a16:creationId xmlns="" xmlns:a16="http://schemas.microsoft.com/office/drawing/2014/main" id="{05111ACB-1D90-4E53-B28C-54FBBF15FD6C}"/>
                </a:ext>
              </a:extLst>
            </p:cNvPr>
            <p:cNvCxnSpPr/>
            <p:nvPr/>
          </p:nvCxnSpPr>
          <p:spPr>
            <a:xfrm>
              <a:off x="3166837" y="2187465"/>
              <a:ext cx="1034699" cy="0"/>
            </a:xfrm>
            <a:prstGeom prst="line">
              <a:avLst/>
            </a:prstGeom>
            <a:ln w="19050">
              <a:solidFill>
                <a:srgbClr val="214387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Прямоугольник 31"/>
          <p:cNvSpPr/>
          <p:nvPr/>
        </p:nvSpPr>
        <p:spPr>
          <a:xfrm>
            <a:off x="7476498" y="4918853"/>
            <a:ext cx="50113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200" b="1" dirty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емельным участкам</a:t>
            </a:r>
          </a:p>
          <a:p>
            <a:r>
              <a:rPr lang="ru-RU" sz="28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оформлены</a:t>
            </a:r>
            <a:endParaRPr lang="ru-RU" sz="2200" b="1" dirty="0" smtClean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 smtClean="0">
                <a:ln w="0"/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правоустанавлиющие документы</a:t>
            </a:r>
            <a:endParaRPr lang="ru-RU" sz="2200" b="1" dirty="0">
              <a:ln w="0"/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465933" y="1991611"/>
            <a:ext cx="2698803" cy="738664"/>
            <a:chOff x="7958994" y="1991611"/>
            <a:chExt cx="2698803" cy="738664"/>
          </a:xfrm>
        </p:grpSpPr>
        <p:sp>
          <p:nvSpPr>
            <p:cNvPr id="23" name="Synergistically utilize technically sound portals with frictionless chains. Dramatically customize…">
              <a:extLst>
                <a:ext uri="{FF2B5EF4-FFF2-40B4-BE49-F238E27FC236}">
                  <a16:creationId xmlns="" xmlns:a16="http://schemas.microsoft.com/office/drawing/2014/main" id="{171EABCB-FADF-4107-A502-B0E147BDA8F2}"/>
                </a:ext>
              </a:extLst>
            </p:cNvPr>
            <p:cNvSpPr txBox="1"/>
            <p:nvPr/>
          </p:nvSpPr>
          <p:spPr>
            <a:xfrm>
              <a:off x="8489519" y="1991611"/>
              <a:ext cx="2168278" cy="738664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1800" b="1">
                  <a:solidFill>
                    <a:srgbClr val="2143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ko-KR" sz="4800" dirty="0" smtClean="0"/>
                <a:t>3 264</a:t>
              </a:r>
              <a:endParaRPr lang="ru-RU" altLang="ko-KR" sz="4800" dirty="0"/>
            </a:p>
          </p:txBody>
        </p:sp>
        <p:sp>
          <p:nvSpPr>
            <p:cNvPr id="39" name="Title 1"/>
            <p:cNvSpPr txBox="1">
              <a:spLocks/>
            </p:cNvSpPr>
            <p:nvPr/>
          </p:nvSpPr>
          <p:spPr>
            <a:xfrm>
              <a:off x="7958994" y="2010955"/>
              <a:ext cx="398187" cy="575466"/>
            </a:xfrm>
            <a:prstGeom prst="rect">
              <a:avLst/>
            </a:prstGeom>
            <a:ln>
              <a:noFill/>
            </a:ln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ru-RU" altLang="ru-RU" sz="4800" b="1" dirty="0" smtClean="0">
                  <a:ln w="19050">
                    <a:noFill/>
                  </a:ln>
                  <a:solidFill>
                    <a:srgbClr val="21438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  <a:endParaRPr lang="en-US" altLang="ru-RU" sz="4000" b="1" dirty="0">
                <a:ln w="19050">
                  <a:noFill/>
                </a:ln>
                <a:solidFill>
                  <a:srgbClr val="21438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6747014" y="2070706"/>
            <a:ext cx="601532" cy="584491"/>
            <a:chOff x="6747014" y="2070706"/>
            <a:chExt cx="601532" cy="584491"/>
          </a:xfrm>
        </p:grpSpPr>
        <p:sp>
          <p:nvSpPr>
            <p:cNvPr id="34" name="Овал 33"/>
            <p:cNvSpPr/>
            <p:nvPr/>
          </p:nvSpPr>
          <p:spPr>
            <a:xfrm>
              <a:off x="6747014" y="2070706"/>
              <a:ext cx="597668" cy="5844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69905" y="2129189"/>
              <a:ext cx="578641" cy="506962"/>
            </a:xfrm>
            <a:prstGeom prst="rect">
              <a:avLst/>
            </a:prstGeom>
          </p:spPr>
        </p:pic>
      </p:grpSp>
      <p:grpSp>
        <p:nvGrpSpPr>
          <p:cNvPr id="4" name="Группа 3"/>
          <p:cNvGrpSpPr/>
          <p:nvPr/>
        </p:nvGrpSpPr>
        <p:grpSpPr>
          <a:xfrm>
            <a:off x="6747014" y="4208412"/>
            <a:ext cx="597668" cy="584491"/>
            <a:chOff x="6747014" y="4208412"/>
            <a:chExt cx="597668" cy="584491"/>
          </a:xfrm>
        </p:grpSpPr>
        <p:sp>
          <p:nvSpPr>
            <p:cNvPr id="37" name="Овал 36"/>
            <p:cNvSpPr/>
            <p:nvPr/>
          </p:nvSpPr>
          <p:spPr>
            <a:xfrm>
              <a:off x="6747014" y="4208412"/>
              <a:ext cx="597668" cy="5844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14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15453" y="4296394"/>
              <a:ext cx="469614" cy="469614"/>
            </a:xfrm>
            <a:prstGeom prst="rect">
              <a:avLst/>
            </a:prstGeom>
          </p:spPr>
        </p:pic>
      </p:grpSp>
      <p:sp>
        <p:nvSpPr>
          <p:cNvPr id="43" name="Прямоугольник 42"/>
          <p:cNvSpPr/>
          <p:nvPr/>
        </p:nvSpPr>
        <p:spPr>
          <a:xfrm>
            <a:off x="1780274" y="2584563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млн 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 rot="16200000">
            <a:off x="-2425627" y="3452486"/>
            <a:ext cx="5887160" cy="775815"/>
          </a:xfrm>
          <a:prstGeom prst="rect">
            <a:avLst/>
          </a:prstGeom>
          <a:solidFill>
            <a:srgbClr val="214387"/>
          </a:solidFill>
          <a:ln>
            <a:solidFill>
              <a:srgbClr val="2143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7436A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rot="16200000">
            <a:off x="-1093132" y="2936793"/>
            <a:ext cx="3204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</a:t>
            </a:r>
          </a:p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Волгограда за 2025 год</a:t>
            </a:r>
            <a:endParaRPr lang="ru-RU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212755" y="4864956"/>
            <a:ext cx="63072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TextBox 50"/>
          <p:cNvSpPr txBox="1"/>
          <p:nvPr/>
        </p:nvSpPr>
        <p:spPr>
          <a:xfrm rot="16200000">
            <a:off x="-400772" y="5544638"/>
            <a:ext cx="182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128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 uiExpand="1">
        <p:bldSub>
          <a:bldChart bld="series"/>
        </p:bldSub>
      </p:bldGraphic>
      <p:bldP spid="21" grpId="0"/>
      <p:bldP spid="22" grpId="0" animBg="1"/>
      <p:bldP spid="24" grpId="0"/>
      <p:bldP spid="28" grpId="0" animBg="1"/>
      <p:bldP spid="3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024" y="192129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118739" y="135353"/>
            <a:ext cx="10899090" cy="6941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40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 НАЛОГОВЫЕ РЕЖИМЫ: УСН и ПСН</a:t>
            </a:r>
            <a:endParaRPr lang="ru-RU" altLang="ru-RU" sz="2400" b="1" i="1" dirty="0" smtClean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1786631" y="6514983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69144" y="6457246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600" dirty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600" dirty="0" smtClean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3593017" y="3225449"/>
            <a:ext cx="1598032" cy="975366"/>
            <a:chOff x="9490697" y="3595099"/>
            <a:chExt cx="1117649" cy="1659037"/>
          </a:xfrm>
        </p:grpSpPr>
        <p:cxnSp>
          <p:nvCxnSpPr>
            <p:cNvPr id="30" name="Прямая соединительная линия 29"/>
            <p:cNvCxnSpPr/>
            <p:nvPr/>
          </p:nvCxnSpPr>
          <p:spPr>
            <a:xfrm>
              <a:off x="9490697" y="3597911"/>
              <a:ext cx="1113498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10599546" y="3595099"/>
              <a:ext cx="8800" cy="1659037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32" name="Диаграмма 31">
            <a:extLst>
              <a:ext uri="{FF2B5EF4-FFF2-40B4-BE49-F238E27FC236}">
                <a16:creationId xmlns="" xmlns:a16="http://schemas.microsoft.com/office/drawing/2014/main" id="{63CDF28E-6444-4287-8D18-562CCF10B3D7}"/>
              </a:ext>
            </a:extLst>
          </p:cNvPr>
          <p:cNvGraphicFramePr/>
          <p:nvPr>
            <p:extLst/>
          </p:nvPr>
        </p:nvGraphicFramePr>
        <p:xfrm>
          <a:off x="1596257" y="3771084"/>
          <a:ext cx="3887322" cy="2918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" name="TextBox 2"/>
          <p:cNvSpPr txBox="1"/>
          <p:nvPr/>
        </p:nvSpPr>
        <p:spPr>
          <a:xfrm>
            <a:off x="3593017" y="2856116"/>
            <a:ext cx="206155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800" dirty="0" smtClean="0">
                <a:solidFill>
                  <a:schemeClr val="bg1"/>
                </a:solidFill>
              </a:rPr>
              <a:t>+</a:t>
            </a:r>
            <a:r>
              <a:rPr lang="ru-RU" sz="1800" dirty="0" smtClean="0"/>
              <a:t> </a:t>
            </a:r>
            <a:r>
              <a:rPr lang="ru-RU" sz="1800" dirty="0" smtClean="0">
                <a:solidFill>
                  <a:srgbClr val="007A37"/>
                </a:solidFill>
              </a:rPr>
              <a:t>2,4% </a:t>
            </a:r>
            <a:r>
              <a:rPr lang="ru-RU" sz="1600" dirty="0" smtClean="0">
                <a:solidFill>
                  <a:srgbClr val="007A37"/>
                </a:solidFill>
              </a:rPr>
              <a:t>к 2024 г. </a:t>
            </a:r>
            <a:endParaRPr lang="ru-RU" sz="1600" dirty="0">
              <a:solidFill>
                <a:srgbClr val="007A37"/>
              </a:solidFill>
            </a:endParaRPr>
          </a:p>
        </p:txBody>
      </p:sp>
      <p:sp>
        <p:nvSpPr>
          <p:cNvPr id="34" name="Стрелка вниз 33"/>
          <p:cNvSpPr/>
          <p:nvPr/>
        </p:nvSpPr>
        <p:spPr>
          <a:xfrm flipV="1">
            <a:off x="3655657" y="2911530"/>
            <a:ext cx="125296" cy="208676"/>
          </a:xfrm>
          <a:prstGeom prst="downArrow">
            <a:avLst/>
          </a:prstGeom>
          <a:solidFill>
            <a:srgbClr val="007A37"/>
          </a:solidFill>
          <a:ln>
            <a:solidFill>
              <a:srgbClr val="007A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Группа 34"/>
          <p:cNvGrpSpPr/>
          <p:nvPr/>
        </p:nvGrpSpPr>
        <p:grpSpPr>
          <a:xfrm>
            <a:off x="9056416" y="3224697"/>
            <a:ext cx="1598032" cy="885719"/>
            <a:chOff x="9490697" y="3595099"/>
            <a:chExt cx="1117649" cy="1659037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>
              <a:off x="9490697" y="3597911"/>
              <a:ext cx="1113498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10599546" y="3595099"/>
              <a:ext cx="8800" cy="1659037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38" name="Диаграмма 37">
            <a:extLst>
              <a:ext uri="{FF2B5EF4-FFF2-40B4-BE49-F238E27FC236}">
                <a16:creationId xmlns="" xmlns:a16="http://schemas.microsoft.com/office/drawing/2014/main" id="{63CDF28E-6444-4287-8D18-562CCF10B3D7}"/>
              </a:ext>
            </a:extLst>
          </p:cNvPr>
          <p:cNvGraphicFramePr/>
          <p:nvPr>
            <p:extLst/>
          </p:nvPr>
        </p:nvGraphicFramePr>
        <p:xfrm>
          <a:off x="7063987" y="3694451"/>
          <a:ext cx="3887322" cy="2994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9" name="TextBox 2"/>
          <p:cNvSpPr txBox="1"/>
          <p:nvPr/>
        </p:nvSpPr>
        <p:spPr>
          <a:xfrm>
            <a:off x="8973764" y="2856116"/>
            <a:ext cx="206155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800" dirty="0" smtClean="0">
                <a:solidFill>
                  <a:schemeClr val="bg1"/>
                </a:solidFill>
              </a:rPr>
              <a:t>+</a:t>
            </a:r>
            <a:r>
              <a:rPr lang="ru-RU" sz="1800" dirty="0" smtClean="0"/>
              <a:t> </a:t>
            </a:r>
            <a:r>
              <a:rPr lang="ru-RU" sz="1800" dirty="0" smtClean="0">
                <a:solidFill>
                  <a:srgbClr val="007A37"/>
                </a:solidFill>
              </a:rPr>
              <a:t>84,9% </a:t>
            </a:r>
            <a:r>
              <a:rPr lang="ru-RU" sz="1600" dirty="0" smtClean="0">
                <a:solidFill>
                  <a:srgbClr val="007A37"/>
                </a:solidFill>
              </a:rPr>
              <a:t>к 2024 г. </a:t>
            </a:r>
            <a:endParaRPr lang="ru-RU" sz="1600" dirty="0">
              <a:solidFill>
                <a:srgbClr val="007A37"/>
              </a:solidFill>
            </a:endParaRPr>
          </a:p>
        </p:txBody>
      </p:sp>
      <p:sp>
        <p:nvSpPr>
          <p:cNvPr id="40" name="Стрелка вниз 39"/>
          <p:cNvSpPr/>
          <p:nvPr/>
        </p:nvSpPr>
        <p:spPr>
          <a:xfrm flipV="1">
            <a:off x="9031362" y="2911530"/>
            <a:ext cx="125296" cy="208676"/>
          </a:xfrm>
          <a:prstGeom prst="downArrow">
            <a:avLst/>
          </a:prstGeom>
          <a:solidFill>
            <a:srgbClr val="007A37"/>
          </a:solidFill>
          <a:ln>
            <a:solidFill>
              <a:srgbClr val="007A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10931129" y="3336737"/>
            <a:ext cx="1212060" cy="303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solidFill>
                  <a:srgbClr val="214387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млн рублей</a:t>
            </a:r>
            <a:endParaRPr lang="en-US" sz="1400" b="1" i="1" dirty="0">
              <a:solidFill>
                <a:srgbClr val="21438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6742982" y="1524584"/>
            <a:ext cx="4756092" cy="1231368"/>
          </a:xfrm>
          <a:prstGeom prst="round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BFB18481-DCA3-4DBA-99B3-7F0452283A55}"/>
              </a:ext>
            </a:extLst>
          </p:cNvPr>
          <p:cNvSpPr txBox="1"/>
          <p:nvPr/>
        </p:nvSpPr>
        <p:spPr>
          <a:xfrm>
            <a:off x="7315195" y="1369462"/>
            <a:ext cx="3630878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/>
            </a:defPPr>
            <a:lvl1pPr algn="ctr">
              <a:defRPr sz="135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Патентная система налогообложения (ПСН)</a:t>
            </a:r>
            <a:endParaRPr lang="ru-RU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1587444" y="1573919"/>
            <a:ext cx="4261722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13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3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отчётный период </a:t>
            </a:r>
            <a:r>
              <a:rPr lang="ru-RU" sz="13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300" b="1" dirty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превышают 450 млн </a:t>
            </a:r>
            <a:r>
              <a:rPr lang="ru-RU" sz="13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lang="ru-RU" sz="13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endParaRPr lang="ru-RU" sz="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3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алансовая стоимость основных средств</a:t>
            </a:r>
          </a:p>
          <a:p>
            <a:pPr algn="just"/>
            <a:r>
              <a:rPr lang="ru-RU" sz="13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300" b="1" dirty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200 млн рублей</a:t>
            </a:r>
            <a:r>
              <a:rPr lang="ru-RU" sz="13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endParaRPr lang="ru-RU" sz="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</a:t>
            </a:r>
            <a:r>
              <a:rPr lang="ru-RU" sz="13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</a:t>
            </a:r>
            <a:r>
              <a:rPr lang="ru-RU" sz="13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 </a:t>
            </a:r>
            <a:r>
              <a:rPr lang="ru-RU" sz="1300" b="1" dirty="0" smtClean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300" b="1" dirty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130 человек</a:t>
            </a:r>
            <a:r>
              <a:rPr lang="ru-RU" sz="13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7197311" y="1641862"/>
            <a:ext cx="42068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индивидуальных предпринимателей, применяющих ПСН, </a:t>
            </a:r>
            <a:r>
              <a:rPr lang="ru-RU" sz="1300" b="1" dirty="0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возросло в 19 раз </a:t>
            </a:r>
            <a:r>
              <a:rPr lang="ru-RU" sz="13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(2021-2025 гг.).</a:t>
            </a:r>
            <a:endParaRPr lang="ru-RU" sz="1300" dirty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7197310" y="2203806"/>
            <a:ext cx="420681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срока уплаты налога </a:t>
            </a:r>
            <a:endParaRPr lang="ru-RU" sz="1300" dirty="0">
              <a:solidFill>
                <a:srgbClr val="2143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37868" y="2461362"/>
            <a:ext cx="280411" cy="280411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16899" y="1766953"/>
            <a:ext cx="280411" cy="280411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16898" y="2220104"/>
            <a:ext cx="280411" cy="280411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37868" y="1696178"/>
            <a:ext cx="280411" cy="280411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37868" y="2108380"/>
            <a:ext cx="280411" cy="280411"/>
          </a:xfrm>
          <a:prstGeom prst="rect">
            <a:avLst/>
          </a:prstGeom>
        </p:spPr>
      </p:pic>
      <p:sp>
        <p:nvSpPr>
          <p:cNvPr id="42" name="Скругленный прямоугольник 41"/>
          <p:cNvSpPr/>
          <p:nvPr/>
        </p:nvSpPr>
        <p:spPr>
          <a:xfrm>
            <a:off x="1224952" y="1524584"/>
            <a:ext cx="4756092" cy="1231368"/>
          </a:xfrm>
          <a:prstGeom prst="round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BFB18481-DCA3-4DBA-99B3-7F0452283A55}"/>
              </a:ext>
            </a:extLst>
          </p:cNvPr>
          <p:cNvSpPr txBox="1"/>
          <p:nvPr/>
        </p:nvSpPr>
        <p:spPr>
          <a:xfrm>
            <a:off x="2015273" y="1344230"/>
            <a:ext cx="3133770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/>
            </a:defPPr>
            <a:lvl1pPr algn="ctr">
              <a:defRPr sz="2000" b="1">
                <a:solidFill>
                  <a:srgbClr val="2143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350" dirty="0" smtClean="0"/>
              <a:t>Ключевые условия </a:t>
            </a:r>
            <a:r>
              <a:rPr lang="ru-RU" sz="1350" dirty="0"/>
              <a:t>применения УСН</a:t>
            </a:r>
          </a:p>
        </p:txBody>
      </p:sp>
      <p:sp>
        <p:nvSpPr>
          <p:cNvPr id="43" name="Прямоугольник 42"/>
          <p:cNvSpPr/>
          <p:nvPr/>
        </p:nvSpPr>
        <p:spPr>
          <a:xfrm rot="16200000">
            <a:off x="-2425627" y="3452486"/>
            <a:ext cx="5887160" cy="775815"/>
          </a:xfrm>
          <a:prstGeom prst="rect">
            <a:avLst/>
          </a:prstGeom>
          <a:solidFill>
            <a:srgbClr val="214387"/>
          </a:solidFill>
          <a:ln>
            <a:solidFill>
              <a:srgbClr val="2143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7436A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 rot="16200000">
            <a:off x="-1093132" y="2936793"/>
            <a:ext cx="3204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</a:t>
            </a:r>
          </a:p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Волгограда за 2025 год</a:t>
            </a:r>
            <a:endParaRPr lang="ru-RU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12755" y="4864956"/>
            <a:ext cx="63072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 rot="16200000">
            <a:off x="-400772" y="5544638"/>
            <a:ext cx="182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326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2" grpId="0">
        <p:bldSub>
          <a:bldChart bld="series"/>
        </p:bldSub>
      </p:bldGraphic>
      <p:bldP spid="33" grpId="0"/>
      <p:bldP spid="34" grpId="0" animBg="1"/>
      <p:bldGraphic spid="38" grpId="0">
        <p:bldSub>
          <a:bldChart bld="series"/>
        </p:bldSub>
      </p:bldGraphic>
      <p:bldP spid="39" grpId="0"/>
      <p:bldP spid="40" grpId="0" animBg="1"/>
      <p:bldP spid="41" grpId="0"/>
      <p:bldP spid="48" grpId="0" animBg="1"/>
      <p:bldP spid="49" grpId="0" animBg="1"/>
      <p:bldP spid="53" grpId="0"/>
      <p:bldP spid="55" grpId="0"/>
      <p:bldP spid="57" grpId="0"/>
      <p:bldP spid="42" grpId="0" animBg="1"/>
      <p:bldP spid="4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23714</TotalTime>
  <Words>1846</Words>
  <Application>Microsoft Office PowerPoint</Application>
  <PresentationFormat>Широкоэкранный</PresentationFormat>
  <Paragraphs>722</Paragraphs>
  <Slides>25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맑은 고딕</vt:lpstr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Каурова Екатерина Эдуардовна</dc:creator>
  <cp:lastModifiedBy>Каурова Екатерина Эдуардовна</cp:lastModifiedBy>
  <cp:revision>1177</cp:revision>
  <cp:lastPrinted>2026-05-14T11:29:38Z</cp:lastPrinted>
  <dcterms:created xsi:type="dcterms:W3CDTF">2026-02-12T06:10:05Z</dcterms:created>
  <dcterms:modified xsi:type="dcterms:W3CDTF">2026-05-19T10:46:37Z</dcterms:modified>
</cp:coreProperties>
</file>